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7"/>
  </p:notesMasterIdLst>
  <p:sldIdLst>
    <p:sldId id="256" r:id="rId2"/>
    <p:sldId id="257" r:id="rId3"/>
    <p:sldId id="333" r:id="rId4"/>
    <p:sldId id="289" r:id="rId5"/>
    <p:sldId id="427" r:id="rId6"/>
    <p:sldId id="428" r:id="rId7"/>
    <p:sldId id="429" r:id="rId8"/>
    <p:sldId id="430" r:id="rId9"/>
    <p:sldId id="431" r:id="rId10"/>
    <p:sldId id="433" r:id="rId11"/>
    <p:sldId id="432" r:id="rId12"/>
    <p:sldId id="436" r:id="rId13"/>
    <p:sldId id="437" r:id="rId14"/>
    <p:sldId id="438" r:id="rId15"/>
    <p:sldId id="369" r:id="rId16"/>
    <p:sldId id="299" r:id="rId17"/>
    <p:sldId id="375" r:id="rId18"/>
    <p:sldId id="383" r:id="rId19"/>
    <p:sldId id="384" r:id="rId20"/>
    <p:sldId id="374" r:id="rId21"/>
    <p:sldId id="370" r:id="rId22"/>
    <p:sldId id="376" r:id="rId23"/>
    <p:sldId id="380" r:id="rId24"/>
    <p:sldId id="392" r:id="rId25"/>
    <p:sldId id="393" r:id="rId26"/>
    <p:sldId id="411" r:id="rId27"/>
    <p:sldId id="453" r:id="rId28"/>
    <p:sldId id="454" r:id="rId29"/>
    <p:sldId id="458" r:id="rId30"/>
    <p:sldId id="441" r:id="rId31"/>
    <p:sldId id="311" r:id="rId32"/>
    <p:sldId id="442" r:id="rId33"/>
    <p:sldId id="485" r:id="rId34"/>
    <p:sldId id="486" r:id="rId35"/>
    <p:sldId id="487" r:id="rId36"/>
    <p:sldId id="488" r:id="rId37"/>
    <p:sldId id="489" r:id="rId38"/>
    <p:sldId id="440" r:id="rId39"/>
    <p:sldId id="446" r:id="rId40"/>
    <p:sldId id="479" r:id="rId41"/>
    <p:sldId id="465" r:id="rId42"/>
    <p:sldId id="468" r:id="rId43"/>
    <p:sldId id="469" r:id="rId44"/>
    <p:sldId id="474" r:id="rId45"/>
    <p:sldId id="470" r:id="rId46"/>
    <p:sldId id="471" r:id="rId47"/>
    <p:sldId id="472" r:id="rId48"/>
    <p:sldId id="473" r:id="rId49"/>
    <p:sldId id="463" r:id="rId50"/>
    <p:sldId id="464" r:id="rId51"/>
    <p:sldId id="481" r:id="rId52"/>
    <p:sldId id="466" r:id="rId53"/>
    <p:sldId id="412" r:id="rId54"/>
    <p:sldId id="490" r:id="rId55"/>
    <p:sldId id="337" r:id="rId56"/>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Constantia" pitchFamily="18" charset="0"/>
        <a:ea typeface="+mn-ea"/>
        <a:cs typeface="Arial" charset="0"/>
      </a:defRPr>
    </a:lvl1pPr>
    <a:lvl2pPr marL="457200" algn="l" rtl="0" fontAlgn="base">
      <a:spcBef>
        <a:spcPct val="0"/>
      </a:spcBef>
      <a:spcAft>
        <a:spcPct val="0"/>
      </a:spcAft>
      <a:defRPr kern="1200">
        <a:solidFill>
          <a:schemeClr val="tx1"/>
        </a:solidFill>
        <a:latin typeface="Constantia" pitchFamily="18" charset="0"/>
        <a:ea typeface="+mn-ea"/>
        <a:cs typeface="Arial" charset="0"/>
      </a:defRPr>
    </a:lvl2pPr>
    <a:lvl3pPr marL="914400" algn="l" rtl="0" fontAlgn="base">
      <a:spcBef>
        <a:spcPct val="0"/>
      </a:spcBef>
      <a:spcAft>
        <a:spcPct val="0"/>
      </a:spcAft>
      <a:defRPr kern="1200">
        <a:solidFill>
          <a:schemeClr val="tx1"/>
        </a:solidFill>
        <a:latin typeface="Constantia" pitchFamily="18" charset="0"/>
        <a:ea typeface="+mn-ea"/>
        <a:cs typeface="Arial" charset="0"/>
      </a:defRPr>
    </a:lvl3pPr>
    <a:lvl4pPr marL="1371600" algn="l" rtl="0" fontAlgn="base">
      <a:spcBef>
        <a:spcPct val="0"/>
      </a:spcBef>
      <a:spcAft>
        <a:spcPct val="0"/>
      </a:spcAft>
      <a:defRPr kern="1200">
        <a:solidFill>
          <a:schemeClr val="tx1"/>
        </a:solidFill>
        <a:latin typeface="Constantia" pitchFamily="18" charset="0"/>
        <a:ea typeface="+mn-ea"/>
        <a:cs typeface="Arial" charset="0"/>
      </a:defRPr>
    </a:lvl4pPr>
    <a:lvl5pPr marL="1828800" algn="l" rtl="0" fontAlgn="base">
      <a:spcBef>
        <a:spcPct val="0"/>
      </a:spcBef>
      <a:spcAft>
        <a:spcPct val="0"/>
      </a:spcAft>
      <a:defRPr kern="1200">
        <a:solidFill>
          <a:schemeClr val="tx1"/>
        </a:solidFill>
        <a:latin typeface="Constantia" pitchFamily="18" charset="0"/>
        <a:ea typeface="+mn-ea"/>
        <a:cs typeface="Arial" charset="0"/>
      </a:defRPr>
    </a:lvl5pPr>
    <a:lvl6pPr marL="2286000" algn="l" defTabSz="914400" rtl="0" eaLnBrk="1" latinLnBrk="0" hangingPunct="1">
      <a:defRPr kern="1200">
        <a:solidFill>
          <a:schemeClr val="tx1"/>
        </a:solidFill>
        <a:latin typeface="Constantia" pitchFamily="18" charset="0"/>
        <a:ea typeface="+mn-ea"/>
        <a:cs typeface="Arial" charset="0"/>
      </a:defRPr>
    </a:lvl6pPr>
    <a:lvl7pPr marL="2743200" algn="l" defTabSz="914400" rtl="0" eaLnBrk="1" latinLnBrk="0" hangingPunct="1">
      <a:defRPr kern="1200">
        <a:solidFill>
          <a:schemeClr val="tx1"/>
        </a:solidFill>
        <a:latin typeface="Constantia" pitchFamily="18" charset="0"/>
        <a:ea typeface="+mn-ea"/>
        <a:cs typeface="Arial" charset="0"/>
      </a:defRPr>
    </a:lvl7pPr>
    <a:lvl8pPr marL="3200400" algn="l" defTabSz="914400" rtl="0" eaLnBrk="1" latinLnBrk="0" hangingPunct="1">
      <a:defRPr kern="1200">
        <a:solidFill>
          <a:schemeClr val="tx1"/>
        </a:solidFill>
        <a:latin typeface="Constantia" pitchFamily="18" charset="0"/>
        <a:ea typeface="+mn-ea"/>
        <a:cs typeface="Arial" charset="0"/>
      </a:defRPr>
    </a:lvl8pPr>
    <a:lvl9pPr marL="3657600" algn="l" defTabSz="914400" rtl="0" eaLnBrk="1" latinLnBrk="0" hangingPunct="1">
      <a:defRPr kern="1200">
        <a:solidFill>
          <a:schemeClr val="tx1"/>
        </a:solidFill>
        <a:latin typeface="Constantia"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44A5329-CC6F-4CD8-B45F-1C4C30A602E4}" type="datetimeFigureOut">
              <a:rPr lang="hu-HU"/>
              <a:pPr>
                <a:defRPr/>
              </a:pPr>
              <a:t>2019. 04. 02.</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89DC27F-D96B-4DE0-BC71-ACEC2A52A9BC}" type="slidenum">
              <a:rPr lang="hu-HU"/>
              <a:pPr>
                <a:defRPr/>
              </a:pPr>
              <a:t>‹№›</a:t>
            </a:fld>
            <a:endParaRPr lang="hu-HU"/>
          </a:p>
        </p:txBody>
      </p:sp>
    </p:spTree>
    <p:extLst>
      <p:ext uri="{BB962C8B-B14F-4D97-AF65-F5344CB8AC3E}">
        <p14:creationId xmlns:p14="http://schemas.microsoft.com/office/powerpoint/2010/main" val="2421282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pPr>
              <a:defRPr/>
            </a:pPr>
            <a:fld id="{F89DC27F-D96B-4DE0-BC71-ACEC2A52A9BC}" type="slidenum">
              <a:rPr lang="hu-HU" smtClean="0"/>
              <a:pPr>
                <a:defRPr/>
              </a:pPr>
              <a:t>13</a:t>
            </a:fld>
            <a:endParaRPr lang="hu-HU"/>
          </a:p>
        </p:txBody>
      </p:sp>
    </p:spTree>
    <p:extLst>
      <p:ext uri="{BB962C8B-B14F-4D97-AF65-F5344CB8AC3E}">
        <p14:creationId xmlns:p14="http://schemas.microsoft.com/office/powerpoint/2010/main" val="293119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pPr>
              <a:defRPr/>
            </a:pPr>
            <a:fld id="{F89DC27F-D96B-4DE0-BC71-ACEC2A52A9BC}" type="slidenum">
              <a:rPr lang="hu-HU" smtClean="0"/>
              <a:pPr>
                <a:defRPr/>
              </a:pPr>
              <a:t>46</a:t>
            </a:fld>
            <a:endParaRPr lang="hu-HU"/>
          </a:p>
        </p:txBody>
      </p:sp>
    </p:spTree>
    <p:extLst>
      <p:ext uri="{BB962C8B-B14F-4D97-AF65-F5344CB8AC3E}">
        <p14:creationId xmlns:p14="http://schemas.microsoft.com/office/powerpoint/2010/main" val="552563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hu-HU"/>
              <a:t>Mintacím szerkesztése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hu-HU"/>
              <a:t>Alcím mintájának szerkesztése</a:t>
            </a:r>
            <a:endParaRPr lang="en-US"/>
          </a:p>
        </p:txBody>
      </p:sp>
      <p:sp>
        <p:nvSpPr>
          <p:cNvPr id="4" name="Date Placeholder 29"/>
          <p:cNvSpPr>
            <a:spLocks noGrp="1"/>
          </p:cNvSpPr>
          <p:nvPr>
            <p:ph type="dt" sz="half" idx="10"/>
          </p:nvPr>
        </p:nvSpPr>
        <p:spPr/>
        <p:txBody>
          <a:bodyPr/>
          <a:lstStyle>
            <a:lvl1pPr>
              <a:defRPr/>
            </a:lvl1pPr>
          </a:lstStyle>
          <a:p>
            <a:pPr>
              <a:defRPr/>
            </a:pPr>
            <a:fld id="{53538CBF-2077-4D37-8A33-9A61BD9DFBA6}" type="datetime1">
              <a:rPr lang="hu-HU" smtClean="0"/>
              <a:t>2019. 04. 02.</a:t>
            </a:fld>
            <a:endParaRPr lang="hu-HU"/>
          </a:p>
        </p:txBody>
      </p:sp>
      <p:sp>
        <p:nvSpPr>
          <p:cNvPr id="5" name="Footer Placeholder 18"/>
          <p:cNvSpPr>
            <a:spLocks noGrp="1"/>
          </p:cNvSpPr>
          <p:nvPr>
            <p:ph type="ftr" sz="quarter" idx="11"/>
          </p:nvPr>
        </p:nvSpPr>
        <p:spPr/>
        <p:txBody>
          <a:bodyPr/>
          <a:lstStyle>
            <a:lvl1pPr>
              <a:defRPr/>
            </a:lvl1pPr>
          </a:lstStyle>
          <a:p>
            <a:pPr>
              <a:defRPr/>
            </a:pPr>
            <a:endParaRPr lang="hu-HU"/>
          </a:p>
        </p:txBody>
      </p:sp>
      <p:sp>
        <p:nvSpPr>
          <p:cNvPr id="6" name="Slide Number Placeholder 26"/>
          <p:cNvSpPr>
            <a:spLocks noGrp="1"/>
          </p:cNvSpPr>
          <p:nvPr>
            <p:ph type="sldNum" sz="quarter" idx="12"/>
          </p:nvPr>
        </p:nvSpPr>
        <p:spPr/>
        <p:txBody>
          <a:bodyPr/>
          <a:lstStyle>
            <a:lvl1pPr>
              <a:defRPr/>
            </a:lvl1pPr>
          </a:lstStyle>
          <a:p>
            <a:pPr>
              <a:defRPr/>
            </a:pPr>
            <a:fld id="{B3CDB855-8E66-4FAA-8993-7E130F8C22F2}" type="slidenum">
              <a:rPr lang="hu-HU"/>
              <a:pPr>
                <a:defRPr/>
              </a:pPr>
              <a:t>‹№›</a:t>
            </a:fld>
            <a:endParaRPr lang="hu-HU"/>
          </a:p>
        </p:txBody>
      </p:sp>
    </p:spTree>
    <p:extLst>
      <p:ext uri="{BB962C8B-B14F-4D97-AF65-F5344CB8AC3E}">
        <p14:creationId xmlns:p14="http://schemas.microsoft.com/office/powerpoint/2010/main" val="167358410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9"/>
          <p:cNvSpPr>
            <a:spLocks noGrp="1"/>
          </p:cNvSpPr>
          <p:nvPr>
            <p:ph type="dt" sz="half" idx="10"/>
          </p:nvPr>
        </p:nvSpPr>
        <p:spPr/>
        <p:txBody>
          <a:bodyPr/>
          <a:lstStyle>
            <a:lvl1pPr>
              <a:defRPr/>
            </a:lvl1pPr>
          </a:lstStyle>
          <a:p>
            <a:pPr>
              <a:defRPr/>
            </a:pPr>
            <a:fld id="{49ADCA39-63A3-46BF-8A85-D0D5CC813D80}" type="datetime1">
              <a:rPr lang="hu-HU" smtClean="0"/>
              <a:t>2019. 04. 02.</a:t>
            </a:fld>
            <a:endParaRPr lang="hu-HU"/>
          </a:p>
        </p:txBody>
      </p:sp>
      <p:sp>
        <p:nvSpPr>
          <p:cNvPr id="5" name="Footer Placeholder 21"/>
          <p:cNvSpPr>
            <a:spLocks noGrp="1"/>
          </p:cNvSpPr>
          <p:nvPr>
            <p:ph type="ftr" sz="quarter" idx="11"/>
          </p:nvPr>
        </p:nvSpPr>
        <p:spPr/>
        <p:txBody>
          <a:bodyPr/>
          <a:lstStyle>
            <a:lvl1pPr>
              <a:defRPr/>
            </a:lvl1pPr>
          </a:lstStyle>
          <a:p>
            <a:pPr>
              <a:defRPr/>
            </a:pPr>
            <a:endParaRPr lang="hu-HU"/>
          </a:p>
        </p:txBody>
      </p:sp>
      <p:sp>
        <p:nvSpPr>
          <p:cNvPr id="6" name="Slide Number Placeholder 17"/>
          <p:cNvSpPr>
            <a:spLocks noGrp="1"/>
          </p:cNvSpPr>
          <p:nvPr>
            <p:ph type="sldNum" sz="quarter" idx="12"/>
          </p:nvPr>
        </p:nvSpPr>
        <p:spPr/>
        <p:txBody>
          <a:bodyPr/>
          <a:lstStyle>
            <a:lvl1pPr>
              <a:defRPr/>
            </a:lvl1pPr>
          </a:lstStyle>
          <a:p>
            <a:pPr>
              <a:defRPr/>
            </a:pPr>
            <a:fld id="{771A0450-64D3-4679-AEE9-F57E6AECB21C}" type="slidenum">
              <a:rPr lang="hu-HU"/>
              <a:pPr>
                <a:defRPr/>
              </a:pPr>
              <a:t>‹№›</a:t>
            </a:fld>
            <a:endParaRPr lang="hu-HU"/>
          </a:p>
        </p:txBody>
      </p:sp>
    </p:spTree>
    <p:extLst>
      <p:ext uri="{BB962C8B-B14F-4D97-AF65-F5344CB8AC3E}">
        <p14:creationId xmlns:p14="http://schemas.microsoft.com/office/powerpoint/2010/main" val="327294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hu-HU"/>
              <a:t>Mintacím szerkesztése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9"/>
          <p:cNvSpPr>
            <a:spLocks noGrp="1"/>
          </p:cNvSpPr>
          <p:nvPr>
            <p:ph type="dt" sz="half" idx="10"/>
          </p:nvPr>
        </p:nvSpPr>
        <p:spPr/>
        <p:txBody>
          <a:bodyPr/>
          <a:lstStyle>
            <a:lvl1pPr>
              <a:defRPr/>
            </a:lvl1pPr>
          </a:lstStyle>
          <a:p>
            <a:pPr>
              <a:defRPr/>
            </a:pPr>
            <a:fld id="{2A258841-6B52-463B-B714-6D0FFF160224}" type="datetime1">
              <a:rPr lang="hu-HU" smtClean="0"/>
              <a:t>2019. 04. 02.</a:t>
            </a:fld>
            <a:endParaRPr lang="hu-HU"/>
          </a:p>
        </p:txBody>
      </p:sp>
      <p:sp>
        <p:nvSpPr>
          <p:cNvPr id="5" name="Footer Placeholder 21"/>
          <p:cNvSpPr>
            <a:spLocks noGrp="1"/>
          </p:cNvSpPr>
          <p:nvPr>
            <p:ph type="ftr" sz="quarter" idx="11"/>
          </p:nvPr>
        </p:nvSpPr>
        <p:spPr/>
        <p:txBody>
          <a:bodyPr/>
          <a:lstStyle>
            <a:lvl1pPr>
              <a:defRPr/>
            </a:lvl1pPr>
          </a:lstStyle>
          <a:p>
            <a:pPr>
              <a:defRPr/>
            </a:pPr>
            <a:endParaRPr lang="hu-HU"/>
          </a:p>
        </p:txBody>
      </p:sp>
      <p:sp>
        <p:nvSpPr>
          <p:cNvPr id="6" name="Slide Number Placeholder 17"/>
          <p:cNvSpPr>
            <a:spLocks noGrp="1"/>
          </p:cNvSpPr>
          <p:nvPr>
            <p:ph type="sldNum" sz="quarter" idx="12"/>
          </p:nvPr>
        </p:nvSpPr>
        <p:spPr/>
        <p:txBody>
          <a:bodyPr/>
          <a:lstStyle>
            <a:lvl1pPr>
              <a:defRPr/>
            </a:lvl1pPr>
          </a:lstStyle>
          <a:p>
            <a:pPr>
              <a:defRPr/>
            </a:pPr>
            <a:fld id="{7DE883B3-2D9C-4805-BC27-59F8AE557280}" type="slidenum">
              <a:rPr lang="hu-HU"/>
              <a:pPr>
                <a:defRPr/>
              </a:pPr>
              <a:t>‹№›</a:t>
            </a:fld>
            <a:endParaRPr lang="hu-HU"/>
          </a:p>
        </p:txBody>
      </p:sp>
    </p:spTree>
    <p:extLst>
      <p:ext uri="{BB962C8B-B14F-4D97-AF65-F5344CB8AC3E}">
        <p14:creationId xmlns:p14="http://schemas.microsoft.com/office/powerpoint/2010/main" val="225113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9"/>
          <p:cNvSpPr>
            <a:spLocks noGrp="1"/>
          </p:cNvSpPr>
          <p:nvPr>
            <p:ph type="dt" sz="half" idx="10"/>
          </p:nvPr>
        </p:nvSpPr>
        <p:spPr/>
        <p:txBody>
          <a:bodyPr/>
          <a:lstStyle>
            <a:lvl1pPr>
              <a:defRPr/>
            </a:lvl1pPr>
          </a:lstStyle>
          <a:p>
            <a:pPr>
              <a:defRPr/>
            </a:pPr>
            <a:fld id="{D4560E2C-360C-4624-BCC0-7999EAF7096E}" type="datetime1">
              <a:rPr lang="hu-HU" smtClean="0"/>
              <a:t>2019. 04. 02.</a:t>
            </a:fld>
            <a:endParaRPr lang="hu-HU"/>
          </a:p>
        </p:txBody>
      </p:sp>
      <p:sp>
        <p:nvSpPr>
          <p:cNvPr id="5" name="Footer Placeholder 21"/>
          <p:cNvSpPr>
            <a:spLocks noGrp="1"/>
          </p:cNvSpPr>
          <p:nvPr>
            <p:ph type="ftr" sz="quarter" idx="11"/>
          </p:nvPr>
        </p:nvSpPr>
        <p:spPr/>
        <p:txBody>
          <a:bodyPr/>
          <a:lstStyle>
            <a:lvl1pPr>
              <a:defRPr/>
            </a:lvl1pPr>
          </a:lstStyle>
          <a:p>
            <a:pPr>
              <a:defRPr/>
            </a:pPr>
            <a:endParaRPr lang="hu-HU"/>
          </a:p>
        </p:txBody>
      </p:sp>
      <p:sp>
        <p:nvSpPr>
          <p:cNvPr id="6" name="Slide Number Placeholder 17"/>
          <p:cNvSpPr>
            <a:spLocks noGrp="1"/>
          </p:cNvSpPr>
          <p:nvPr>
            <p:ph type="sldNum" sz="quarter" idx="12"/>
          </p:nvPr>
        </p:nvSpPr>
        <p:spPr/>
        <p:txBody>
          <a:bodyPr/>
          <a:lstStyle>
            <a:lvl1pPr>
              <a:defRPr/>
            </a:lvl1pPr>
          </a:lstStyle>
          <a:p>
            <a:pPr>
              <a:defRPr/>
            </a:pPr>
            <a:fld id="{0AEB593D-4678-4364-9E8D-F7EADF1EAEA5}" type="slidenum">
              <a:rPr lang="hu-HU"/>
              <a:pPr>
                <a:defRPr/>
              </a:pPr>
              <a:t>‹№›</a:t>
            </a:fld>
            <a:endParaRPr lang="hu-HU"/>
          </a:p>
        </p:txBody>
      </p:sp>
    </p:spTree>
    <p:extLst>
      <p:ext uri="{BB962C8B-B14F-4D97-AF65-F5344CB8AC3E}">
        <p14:creationId xmlns:p14="http://schemas.microsoft.com/office/powerpoint/2010/main" val="1369662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hu-HU"/>
              <a:t>Mintacím szerkesztése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hu-HU"/>
              <a:t>Mintaszöveg szerkesztése</a:t>
            </a:r>
          </a:p>
        </p:txBody>
      </p:sp>
      <p:sp>
        <p:nvSpPr>
          <p:cNvPr id="4" name="Date Placeholder 3"/>
          <p:cNvSpPr>
            <a:spLocks noGrp="1"/>
          </p:cNvSpPr>
          <p:nvPr>
            <p:ph type="dt" sz="half" idx="10"/>
          </p:nvPr>
        </p:nvSpPr>
        <p:spPr/>
        <p:txBody>
          <a:bodyPr/>
          <a:lstStyle>
            <a:lvl1pPr>
              <a:defRPr/>
            </a:lvl1pPr>
          </a:lstStyle>
          <a:p>
            <a:pPr>
              <a:defRPr/>
            </a:pPr>
            <a:fld id="{5E938DEE-425A-47E0-B379-D40EDD14CC6B}" type="datetime1">
              <a:rPr lang="hu-HU" smtClean="0"/>
              <a:t>2019. 04. 02.</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B9CEABC3-5D3C-48FB-96C6-ED21A40B4F03}" type="slidenum">
              <a:rPr lang="hu-HU"/>
              <a:pPr>
                <a:defRPr/>
              </a:pPr>
              <a:t>‹№›</a:t>
            </a:fld>
            <a:endParaRPr lang="hu-HU"/>
          </a:p>
        </p:txBody>
      </p:sp>
    </p:spTree>
    <p:extLst>
      <p:ext uri="{BB962C8B-B14F-4D97-AF65-F5344CB8AC3E}">
        <p14:creationId xmlns:p14="http://schemas.microsoft.com/office/powerpoint/2010/main" val="14509575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hu-HU"/>
              <a:t>Mintacím szerkesztése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ate Placeholder 9"/>
          <p:cNvSpPr>
            <a:spLocks noGrp="1"/>
          </p:cNvSpPr>
          <p:nvPr>
            <p:ph type="dt" sz="half" idx="10"/>
          </p:nvPr>
        </p:nvSpPr>
        <p:spPr/>
        <p:txBody>
          <a:bodyPr/>
          <a:lstStyle>
            <a:lvl1pPr>
              <a:defRPr/>
            </a:lvl1pPr>
          </a:lstStyle>
          <a:p>
            <a:pPr>
              <a:defRPr/>
            </a:pPr>
            <a:fld id="{D195A00F-1F90-4E26-A338-35FC7175108B}" type="datetime1">
              <a:rPr lang="hu-HU" smtClean="0"/>
              <a:t>2019. 04. 02.</a:t>
            </a:fld>
            <a:endParaRPr lang="hu-HU"/>
          </a:p>
        </p:txBody>
      </p:sp>
      <p:sp>
        <p:nvSpPr>
          <p:cNvPr id="6" name="Footer Placeholder 21"/>
          <p:cNvSpPr>
            <a:spLocks noGrp="1"/>
          </p:cNvSpPr>
          <p:nvPr>
            <p:ph type="ftr" sz="quarter" idx="11"/>
          </p:nvPr>
        </p:nvSpPr>
        <p:spPr/>
        <p:txBody>
          <a:bodyPr/>
          <a:lstStyle>
            <a:lvl1pPr>
              <a:defRPr/>
            </a:lvl1pPr>
          </a:lstStyle>
          <a:p>
            <a:pPr>
              <a:defRPr/>
            </a:pPr>
            <a:endParaRPr lang="hu-HU"/>
          </a:p>
        </p:txBody>
      </p:sp>
      <p:sp>
        <p:nvSpPr>
          <p:cNvPr id="7" name="Slide Number Placeholder 17"/>
          <p:cNvSpPr>
            <a:spLocks noGrp="1"/>
          </p:cNvSpPr>
          <p:nvPr>
            <p:ph type="sldNum" sz="quarter" idx="12"/>
          </p:nvPr>
        </p:nvSpPr>
        <p:spPr/>
        <p:txBody>
          <a:bodyPr/>
          <a:lstStyle>
            <a:lvl1pPr>
              <a:defRPr/>
            </a:lvl1pPr>
          </a:lstStyle>
          <a:p>
            <a:pPr>
              <a:defRPr/>
            </a:pPr>
            <a:fld id="{94B7735E-D965-41A0-A08A-99070E9DC6D6}" type="slidenum">
              <a:rPr lang="hu-HU"/>
              <a:pPr>
                <a:defRPr/>
              </a:pPr>
              <a:t>‹№›</a:t>
            </a:fld>
            <a:endParaRPr lang="hu-HU"/>
          </a:p>
        </p:txBody>
      </p:sp>
    </p:spTree>
    <p:extLst>
      <p:ext uri="{BB962C8B-B14F-4D97-AF65-F5344CB8AC3E}">
        <p14:creationId xmlns:p14="http://schemas.microsoft.com/office/powerpoint/2010/main" val="151594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hu-HU"/>
              <a:t>Mintacím szerkesztése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hu-HU"/>
              <a:t>Mintaszöveg szerkesztése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hu-HU"/>
              <a:t>Mintaszöveg szerkesztése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ate Placeholder 9"/>
          <p:cNvSpPr>
            <a:spLocks noGrp="1"/>
          </p:cNvSpPr>
          <p:nvPr>
            <p:ph type="dt" sz="half" idx="10"/>
          </p:nvPr>
        </p:nvSpPr>
        <p:spPr/>
        <p:txBody>
          <a:bodyPr/>
          <a:lstStyle>
            <a:lvl1pPr>
              <a:defRPr/>
            </a:lvl1pPr>
          </a:lstStyle>
          <a:p>
            <a:pPr>
              <a:defRPr/>
            </a:pPr>
            <a:fld id="{CE2DD956-FCF5-45D2-A81B-B6C1D8E78100}" type="datetime1">
              <a:rPr lang="hu-HU" smtClean="0"/>
              <a:t>2019. 04. 02.</a:t>
            </a:fld>
            <a:endParaRPr lang="hu-HU"/>
          </a:p>
        </p:txBody>
      </p:sp>
      <p:sp>
        <p:nvSpPr>
          <p:cNvPr id="8" name="Footer Placeholder 21"/>
          <p:cNvSpPr>
            <a:spLocks noGrp="1"/>
          </p:cNvSpPr>
          <p:nvPr>
            <p:ph type="ftr" sz="quarter" idx="11"/>
          </p:nvPr>
        </p:nvSpPr>
        <p:spPr/>
        <p:txBody>
          <a:bodyPr/>
          <a:lstStyle>
            <a:lvl1pPr>
              <a:defRPr/>
            </a:lvl1pPr>
          </a:lstStyle>
          <a:p>
            <a:pPr>
              <a:defRPr/>
            </a:pPr>
            <a:endParaRPr lang="hu-HU"/>
          </a:p>
        </p:txBody>
      </p:sp>
      <p:sp>
        <p:nvSpPr>
          <p:cNvPr id="9" name="Slide Number Placeholder 17"/>
          <p:cNvSpPr>
            <a:spLocks noGrp="1"/>
          </p:cNvSpPr>
          <p:nvPr>
            <p:ph type="sldNum" sz="quarter" idx="12"/>
          </p:nvPr>
        </p:nvSpPr>
        <p:spPr/>
        <p:txBody>
          <a:bodyPr/>
          <a:lstStyle>
            <a:lvl1pPr>
              <a:defRPr/>
            </a:lvl1pPr>
          </a:lstStyle>
          <a:p>
            <a:pPr>
              <a:defRPr/>
            </a:pPr>
            <a:fld id="{BEFBEA33-70C0-4A47-AD0C-7810F1305C5D}" type="slidenum">
              <a:rPr lang="hu-HU"/>
              <a:pPr>
                <a:defRPr/>
              </a:pPr>
              <a:t>‹№›</a:t>
            </a:fld>
            <a:endParaRPr lang="hu-HU"/>
          </a:p>
        </p:txBody>
      </p:sp>
    </p:spTree>
    <p:extLst>
      <p:ext uri="{BB962C8B-B14F-4D97-AF65-F5344CB8AC3E}">
        <p14:creationId xmlns:p14="http://schemas.microsoft.com/office/powerpoint/2010/main" val="250010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hu-HU"/>
              <a:t>Mintacím szerkesztése</a:t>
            </a:r>
            <a:endParaRPr lang="en-US"/>
          </a:p>
        </p:txBody>
      </p:sp>
      <p:sp>
        <p:nvSpPr>
          <p:cNvPr id="3" name="Date Placeholder 9"/>
          <p:cNvSpPr>
            <a:spLocks noGrp="1"/>
          </p:cNvSpPr>
          <p:nvPr>
            <p:ph type="dt" sz="half" idx="10"/>
          </p:nvPr>
        </p:nvSpPr>
        <p:spPr/>
        <p:txBody>
          <a:bodyPr/>
          <a:lstStyle>
            <a:lvl1pPr>
              <a:defRPr/>
            </a:lvl1pPr>
          </a:lstStyle>
          <a:p>
            <a:pPr>
              <a:defRPr/>
            </a:pPr>
            <a:fld id="{84255781-422A-4223-857D-6108297D8B63}" type="datetime1">
              <a:rPr lang="hu-HU" smtClean="0"/>
              <a:t>2019. 04. 02.</a:t>
            </a:fld>
            <a:endParaRPr lang="hu-HU"/>
          </a:p>
        </p:txBody>
      </p:sp>
      <p:sp>
        <p:nvSpPr>
          <p:cNvPr id="4" name="Footer Placeholder 21"/>
          <p:cNvSpPr>
            <a:spLocks noGrp="1"/>
          </p:cNvSpPr>
          <p:nvPr>
            <p:ph type="ftr" sz="quarter" idx="11"/>
          </p:nvPr>
        </p:nvSpPr>
        <p:spPr/>
        <p:txBody>
          <a:bodyPr/>
          <a:lstStyle>
            <a:lvl1pPr>
              <a:defRPr/>
            </a:lvl1pPr>
          </a:lstStyle>
          <a:p>
            <a:pPr>
              <a:defRPr/>
            </a:pPr>
            <a:endParaRPr lang="hu-HU"/>
          </a:p>
        </p:txBody>
      </p:sp>
      <p:sp>
        <p:nvSpPr>
          <p:cNvPr id="5" name="Slide Number Placeholder 17"/>
          <p:cNvSpPr>
            <a:spLocks noGrp="1"/>
          </p:cNvSpPr>
          <p:nvPr>
            <p:ph type="sldNum" sz="quarter" idx="12"/>
          </p:nvPr>
        </p:nvSpPr>
        <p:spPr/>
        <p:txBody>
          <a:bodyPr/>
          <a:lstStyle>
            <a:lvl1pPr>
              <a:defRPr/>
            </a:lvl1pPr>
          </a:lstStyle>
          <a:p>
            <a:pPr>
              <a:defRPr/>
            </a:pPr>
            <a:fld id="{B7C49E6E-5CF9-48DD-81EB-4242C848191D}" type="slidenum">
              <a:rPr lang="hu-HU"/>
              <a:pPr>
                <a:defRPr/>
              </a:pPr>
              <a:t>‹№›</a:t>
            </a:fld>
            <a:endParaRPr lang="hu-HU"/>
          </a:p>
        </p:txBody>
      </p:sp>
    </p:spTree>
    <p:extLst>
      <p:ext uri="{BB962C8B-B14F-4D97-AF65-F5344CB8AC3E}">
        <p14:creationId xmlns:p14="http://schemas.microsoft.com/office/powerpoint/2010/main" val="195904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1F64D50-A603-483E-B3DD-CF502AB09955}" type="datetime1">
              <a:rPr lang="hu-HU" smtClean="0"/>
              <a:t>2019. 04. 02.</a:t>
            </a:fld>
            <a:endParaRPr lang="hu-HU"/>
          </a:p>
        </p:txBody>
      </p:sp>
      <p:sp>
        <p:nvSpPr>
          <p:cNvPr id="3" name="Footer Placeholder 21"/>
          <p:cNvSpPr>
            <a:spLocks noGrp="1"/>
          </p:cNvSpPr>
          <p:nvPr>
            <p:ph type="ftr" sz="quarter" idx="11"/>
          </p:nvPr>
        </p:nvSpPr>
        <p:spPr/>
        <p:txBody>
          <a:bodyPr/>
          <a:lstStyle>
            <a:lvl1pPr>
              <a:defRPr/>
            </a:lvl1pPr>
          </a:lstStyle>
          <a:p>
            <a:pPr>
              <a:defRPr/>
            </a:pPr>
            <a:endParaRPr lang="hu-HU"/>
          </a:p>
        </p:txBody>
      </p:sp>
      <p:sp>
        <p:nvSpPr>
          <p:cNvPr id="4" name="Slide Number Placeholder 17"/>
          <p:cNvSpPr>
            <a:spLocks noGrp="1"/>
          </p:cNvSpPr>
          <p:nvPr>
            <p:ph type="sldNum" sz="quarter" idx="12"/>
          </p:nvPr>
        </p:nvSpPr>
        <p:spPr/>
        <p:txBody>
          <a:bodyPr/>
          <a:lstStyle>
            <a:lvl1pPr>
              <a:defRPr/>
            </a:lvl1pPr>
          </a:lstStyle>
          <a:p>
            <a:pPr>
              <a:defRPr/>
            </a:pPr>
            <a:fld id="{120B54F8-173C-4065-9A79-41537F5E74C7}" type="slidenum">
              <a:rPr lang="hu-HU"/>
              <a:pPr>
                <a:defRPr/>
              </a:pPr>
              <a:t>‹№›</a:t>
            </a:fld>
            <a:endParaRPr lang="hu-HU"/>
          </a:p>
        </p:txBody>
      </p:sp>
    </p:spTree>
    <p:extLst>
      <p:ext uri="{BB962C8B-B14F-4D97-AF65-F5344CB8AC3E}">
        <p14:creationId xmlns:p14="http://schemas.microsoft.com/office/powerpoint/2010/main" val="107815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hu-HU"/>
              <a:t>Mintacím szerkesztése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hu-HU"/>
              <a:t>Mintaszöveg szerkesztése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ate Placeholder 9"/>
          <p:cNvSpPr>
            <a:spLocks noGrp="1"/>
          </p:cNvSpPr>
          <p:nvPr>
            <p:ph type="dt" sz="half" idx="10"/>
          </p:nvPr>
        </p:nvSpPr>
        <p:spPr/>
        <p:txBody>
          <a:bodyPr/>
          <a:lstStyle>
            <a:lvl1pPr>
              <a:defRPr/>
            </a:lvl1pPr>
          </a:lstStyle>
          <a:p>
            <a:pPr>
              <a:defRPr/>
            </a:pPr>
            <a:fld id="{2AED6714-A10C-47EC-8921-BC98F1991818}" type="datetime1">
              <a:rPr lang="hu-HU" smtClean="0"/>
              <a:t>2019. 04. 02.</a:t>
            </a:fld>
            <a:endParaRPr lang="hu-HU"/>
          </a:p>
        </p:txBody>
      </p:sp>
      <p:sp>
        <p:nvSpPr>
          <p:cNvPr id="6" name="Footer Placeholder 21"/>
          <p:cNvSpPr>
            <a:spLocks noGrp="1"/>
          </p:cNvSpPr>
          <p:nvPr>
            <p:ph type="ftr" sz="quarter" idx="11"/>
          </p:nvPr>
        </p:nvSpPr>
        <p:spPr/>
        <p:txBody>
          <a:bodyPr/>
          <a:lstStyle>
            <a:lvl1pPr>
              <a:defRPr/>
            </a:lvl1pPr>
          </a:lstStyle>
          <a:p>
            <a:pPr>
              <a:defRPr/>
            </a:pPr>
            <a:endParaRPr lang="hu-HU"/>
          </a:p>
        </p:txBody>
      </p:sp>
      <p:sp>
        <p:nvSpPr>
          <p:cNvPr id="7" name="Slide Number Placeholder 17"/>
          <p:cNvSpPr>
            <a:spLocks noGrp="1"/>
          </p:cNvSpPr>
          <p:nvPr>
            <p:ph type="sldNum" sz="quarter" idx="12"/>
          </p:nvPr>
        </p:nvSpPr>
        <p:spPr/>
        <p:txBody>
          <a:bodyPr/>
          <a:lstStyle>
            <a:lvl1pPr>
              <a:defRPr/>
            </a:lvl1pPr>
          </a:lstStyle>
          <a:p>
            <a:pPr>
              <a:defRPr/>
            </a:pPr>
            <a:fld id="{8F9457AC-EE90-480B-9F5E-1721AD5E5DFD}" type="slidenum">
              <a:rPr lang="hu-HU"/>
              <a:pPr>
                <a:defRPr/>
              </a:pPr>
              <a:t>‹№›</a:t>
            </a:fld>
            <a:endParaRPr lang="hu-HU"/>
          </a:p>
        </p:txBody>
      </p:sp>
    </p:spTree>
    <p:extLst>
      <p:ext uri="{BB962C8B-B14F-4D97-AF65-F5344CB8AC3E}">
        <p14:creationId xmlns:p14="http://schemas.microsoft.com/office/powerpoint/2010/main" val="358003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hu-HU"/>
              <a:t>Mintacím szerkesztése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hu-HU"/>
              <a:t>Mintaszöveg szerkesztése</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hu-HU" noProof="0"/>
              <a:t>Kép beszúrásához kattintson az ikonra</a:t>
            </a:r>
            <a:endParaRPr lang="en-US" noProof="0" dirty="0"/>
          </a:p>
        </p:txBody>
      </p:sp>
      <p:sp>
        <p:nvSpPr>
          <p:cNvPr id="9" name="Date Placeholder 4"/>
          <p:cNvSpPr>
            <a:spLocks noGrp="1"/>
          </p:cNvSpPr>
          <p:nvPr>
            <p:ph type="dt" sz="half" idx="10"/>
          </p:nvPr>
        </p:nvSpPr>
        <p:spPr/>
        <p:txBody>
          <a:bodyPr/>
          <a:lstStyle>
            <a:lvl1pPr>
              <a:defRPr/>
            </a:lvl1pPr>
          </a:lstStyle>
          <a:p>
            <a:pPr>
              <a:defRPr/>
            </a:pPr>
            <a:fld id="{994831E6-55A5-4C3C-8693-829A4930C955}" type="datetime1">
              <a:rPr lang="hu-HU" smtClean="0"/>
              <a:t>2019. 04. 02.</a:t>
            </a:fld>
            <a:endParaRPr lang="hu-HU"/>
          </a:p>
        </p:txBody>
      </p:sp>
      <p:sp>
        <p:nvSpPr>
          <p:cNvPr id="10" name="Footer Placeholder 5"/>
          <p:cNvSpPr>
            <a:spLocks noGrp="1"/>
          </p:cNvSpPr>
          <p:nvPr>
            <p:ph type="ftr" sz="quarter" idx="11"/>
          </p:nvPr>
        </p:nvSpPr>
        <p:spPr/>
        <p:txBody>
          <a:bodyPr/>
          <a:lstStyle>
            <a:lvl1pPr>
              <a:defRPr/>
            </a:lvl1pPr>
          </a:lstStyle>
          <a:p>
            <a:pPr>
              <a:defRPr/>
            </a:pPr>
            <a:endParaRPr lang="hu-HU"/>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C5DB048F-3433-46EA-9DCC-F53E9D915955}" type="slidenum">
              <a:rPr lang="hu-HU"/>
              <a:pPr>
                <a:defRPr/>
              </a:pPr>
              <a:t>‹№›</a:t>
            </a:fld>
            <a:endParaRPr lang="hu-HU"/>
          </a:p>
        </p:txBody>
      </p:sp>
    </p:spTree>
    <p:extLst>
      <p:ext uri="{BB962C8B-B14F-4D97-AF65-F5344CB8AC3E}">
        <p14:creationId xmlns:p14="http://schemas.microsoft.com/office/powerpoint/2010/main" val="280494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hu-HU"/>
              <a:t>Mintacím szerkesztése</a:t>
            </a:r>
            <a:endParaRPr 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66EE9691-2E69-4549-B6FC-65BB0A171366}" type="datetime1">
              <a:rPr lang="hu-HU" smtClean="0"/>
              <a:t>2019. 04. 02.</a:t>
            </a:fld>
            <a:endParaRPr lang="hu-H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hu-H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10921AC8-1D9C-4B1F-92A5-2DD5F346B8FB}" type="slidenum">
              <a:rPr lang="hu-HU"/>
              <a:pPr>
                <a:defRPr/>
              </a:pPr>
              <a:t>‹№›</a:t>
            </a:fld>
            <a:endParaRPr lang="hu-HU"/>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53" r:id="rId1"/>
    <p:sldLayoutId id="2147483745" r:id="rId2"/>
    <p:sldLayoutId id="2147483754" r:id="rId3"/>
    <p:sldLayoutId id="2147483746" r:id="rId4"/>
    <p:sldLayoutId id="2147483747" r:id="rId5"/>
    <p:sldLayoutId id="2147483748" r:id="rId6"/>
    <p:sldLayoutId id="2147483749" r:id="rId7"/>
    <p:sldLayoutId id="2147483750" r:id="rId8"/>
    <p:sldLayoutId id="2147483755" r:id="rId9"/>
    <p:sldLayoutId id="2147483751" r:id="rId10"/>
    <p:sldLayoutId id="2147483752"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oloskarpat.info/analytics/"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mailto:eco-terra@ukr.net"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p:cNvSpPr/>
          <p:nvPr/>
        </p:nvSpPr>
        <p:spPr>
          <a:xfrm>
            <a:off x="3155950" y="1844675"/>
            <a:ext cx="185738" cy="584200"/>
          </a:xfrm>
          <a:prstGeom prst="rect">
            <a:avLst/>
          </a:prstGeom>
        </p:spPr>
        <p:txBody>
          <a:bodyPr wrap="none">
            <a:spAutoFit/>
          </a:bodyPr>
          <a:lstStyle/>
          <a:p>
            <a:pPr algn="ctr" fontAlgn="auto">
              <a:spcBef>
                <a:spcPts val="0"/>
              </a:spcBef>
              <a:spcAft>
                <a:spcPts val="0"/>
              </a:spcAft>
              <a:defRPr/>
            </a:pPr>
            <a:endParaRPr lang="hu-HU" sz="3200" b="1" kern="10" spc="720" dirty="0">
              <a:ln w="12700" algn="ctr">
                <a:solidFill>
                  <a:srgbClr val="00B050"/>
                </a:solidFill>
                <a:round/>
                <a:headEnd/>
                <a:tailEnd/>
              </a:ln>
              <a:gradFill rotWithShape="1">
                <a:gsLst>
                  <a:gs pos="0">
                    <a:srgbClr val="2FAB44"/>
                  </a:gs>
                  <a:gs pos="100000">
                    <a:srgbClr val="164F1F"/>
                  </a:gs>
                </a:gsLst>
                <a:lin ang="5400000" scaled="1"/>
              </a:gradFill>
              <a:latin typeface="Arial Black" pitchFamily="34" charset="0"/>
              <a:cs typeface="Aharoni" pitchFamily="2" charset="-79"/>
            </a:endParaRPr>
          </a:p>
        </p:txBody>
      </p:sp>
      <p:sp>
        <p:nvSpPr>
          <p:cNvPr id="8" name="Téglalap 7"/>
          <p:cNvSpPr/>
          <p:nvPr/>
        </p:nvSpPr>
        <p:spPr>
          <a:xfrm>
            <a:off x="3308350" y="1997075"/>
            <a:ext cx="185738" cy="584200"/>
          </a:xfrm>
          <a:prstGeom prst="rect">
            <a:avLst/>
          </a:prstGeom>
        </p:spPr>
        <p:txBody>
          <a:bodyPr wrap="none">
            <a:spAutoFit/>
          </a:bodyPr>
          <a:lstStyle/>
          <a:p>
            <a:pPr algn="ctr" fontAlgn="auto">
              <a:spcBef>
                <a:spcPts val="0"/>
              </a:spcBef>
              <a:spcAft>
                <a:spcPts val="0"/>
              </a:spcAft>
              <a:defRPr/>
            </a:pPr>
            <a:endParaRPr lang="hu-HU" sz="3200" b="1" kern="10" spc="720" dirty="0">
              <a:ln w="12700" algn="ctr">
                <a:solidFill>
                  <a:srgbClr val="00B050"/>
                </a:solidFill>
                <a:round/>
                <a:headEnd/>
                <a:tailEnd/>
              </a:ln>
              <a:gradFill rotWithShape="1">
                <a:gsLst>
                  <a:gs pos="0">
                    <a:srgbClr val="2FAB44"/>
                  </a:gs>
                  <a:gs pos="100000">
                    <a:srgbClr val="164F1F"/>
                  </a:gs>
                </a:gsLst>
                <a:lin ang="5400000" scaled="1"/>
              </a:gradFill>
              <a:latin typeface="Arial Black" pitchFamily="34" charset="0"/>
              <a:cs typeface="Aharoni" pitchFamily="2" charset="-79"/>
            </a:endParaRPr>
          </a:p>
        </p:txBody>
      </p:sp>
      <p:pic>
        <p:nvPicPr>
          <p:cNvPr id="5127"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948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descr="C:\Users\дима\Desktop\ecf37b9ee2f9f30add4846f9d8b9615d_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162" y="-25402"/>
            <a:ext cx="19431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Рисунок 6" descr="ЧНУ.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262" y="-25401"/>
            <a:ext cx="1458913"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Рисунок 10" descr="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175" y="-25401"/>
            <a:ext cx="16478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822861" y="2289175"/>
            <a:ext cx="7704856" cy="1277914"/>
          </a:xfrm>
          <a:prstGeom prst="rect">
            <a:avLst/>
          </a:prstGeom>
        </p:spPr>
        <p:txBody>
          <a:bodyPr wrap="square">
            <a:spAutoFit/>
          </a:bodyPr>
          <a:lstStyle/>
          <a:p>
            <a:pPr algn="ctr">
              <a:lnSpc>
                <a:spcPct val="107000"/>
              </a:lnSpc>
              <a:spcAft>
                <a:spcPts val="0"/>
              </a:spcAft>
            </a:pPr>
            <a:r>
              <a:rPr lang="uk-UA" sz="3600" b="1" dirty="0">
                <a:solidFill>
                  <a:srgbClr val="FFFF00"/>
                </a:solidFill>
                <a:latin typeface="Cambria" panose="02040503050406030204" pitchFamily="18" charset="0"/>
                <a:ea typeface="Calibri" panose="020F0502020204030204" pitchFamily="34" charset="0"/>
                <a:cs typeface="Cambria" panose="02040503050406030204" pitchFamily="18" charset="0"/>
              </a:rPr>
              <a:t>ЄВРОПЕЙСЬКА </a:t>
            </a:r>
            <a:r>
              <a:rPr lang="en-US" sz="3600" b="1" dirty="0">
                <a:solidFill>
                  <a:srgbClr val="FFFF00"/>
                </a:solidFill>
                <a:latin typeface="Cambria" panose="02040503050406030204" pitchFamily="18" charset="0"/>
                <a:ea typeface="Calibri" panose="020F0502020204030204" pitchFamily="34" charset="0"/>
                <a:cs typeface="Cambria" panose="02040503050406030204" pitchFamily="18" charset="0"/>
              </a:rPr>
              <a:t>В</a:t>
            </a:r>
            <a:r>
              <a:rPr lang="uk-UA" sz="3600" b="1" dirty="0">
                <a:solidFill>
                  <a:srgbClr val="FFFF00"/>
                </a:solidFill>
                <a:latin typeface="Cambria" panose="02040503050406030204" pitchFamily="18" charset="0"/>
                <a:ea typeface="Calibri" panose="020F0502020204030204" pitchFamily="34" charset="0"/>
                <a:cs typeface="Cambria" panose="02040503050406030204" pitchFamily="18" charset="0"/>
              </a:rPr>
              <a:t>ОДНА ПОЛІТИКА: </a:t>
            </a:r>
          </a:p>
          <a:p>
            <a:pPr algn="ctr">
              <a:lnSpc>
                <a:spcPct val="107000"/>
              </a:lnSpc>
              <a:spcAft>
                <a:spcPts val="0"/>
              </a:spcAft>
            </a:pPr>
            <a:r>
              <a:rPr lang="uk-UA" sz="3600" b="1" dirty="0">
                <a:solidFill>
                  <a:srgbClr val="FFFF00"/>
                </a:solidFill>
                <a:latin typeface="Cambria" panose="02040503050406030204" pitchFamily="18" charset="0"/>
                <a:ea typeface="Calibri" panose="020F0502020204030204" pitchFamily="34" charset="0"/>
                <a:cs typeface="Cambria" panose="02040503050406030204" pitchFamily="18" charset="0"/>
              </a:rPr>
              <a:t>ДОСВІД ТА ПРАКТИКА</a:t>
            </a:r>
          </a:p>
        </p:txBody>
      </p:sp>
      <p:sp>
        <p:nvSpPr>
          <p:cNvPr id="9" name="Rectangle 1"/>
          <p:cNvSpPr>
            <a:spLocks noChangeArrowheads="1"/>
          </p:cNvSpPr>
          <p:nvPr/>
        </p:nvSpPr>
        <p:spPr bwMode="auto">
          <a:xfrm>
            <a:off x="4787900" y="5473005"/>
            <a:ext cx="43561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This</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project</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has</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been</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funded</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with</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support</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from</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European</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Commission</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This</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publication</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reflects</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views</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only</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of</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author</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and</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Commission</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cannot</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be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held</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responsible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for</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any</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use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which</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may</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be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made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of</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the</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information</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contained</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 </a:t>
            </a:r>
            <a:r>
              <a:rPr kumimoji="0" lang="uk-UA" sz="1400" b="1" i="0" u="none" strike="noStrike" kern="0" cap="none" spc="0" normalizeH="0" baseline="0" noProof="0" dirty="0" err="1">
                <a:ln>
                  <a:noFill/>
                </a:ln>
                <a:solidFill>
                  <a:sysClr val="window" lastClr="FFFFFF"/>
                </a:solidFill>
                <a:effectLst/>
                <a:uLnTx/>
                <a:uFillTx/>
                <a:latin typeface="Arial" pitchFamily="34" charset="0"/>
                <a:ea typeface="Calibri" pitchFamily="34" charset="0"/>
                <a:cs typeface="Arial" pitchFamily="34" charset="0"/>
              </a:rPr>
              <a:t>therein</a:t>
            </a:r>
            <a:r>
              <a:rPr kumimoji="0" lang="uk-UA" sz="1400" b="1" i="0" u="none" strike="noStrike" kern="0" cap="none" spc="0" normalizeH="0" baseline="0" noProof="0" dirty="0">
                <a:ln>
                  <a:noFill/>
                </a:ln>
                <a:solidFill>
                  <a:sysClr val="window" lastClr="FFFFFF"/>
                </a:solidFill>
                <a:effectLst/>
                <a:uLnTx/>
                <a:uFillTx/>
                <a:latin typeface="Arial" pitchFamily="34" charset="0"/>
                <a:ea typeface="Calibri" pitchFamily="34" charset="0"/>
                <a:cs typeface="Arial" pitchFamily="34" charset="0"/>
              </a:rPr>
              <a:t>.</a:t>
            </a:r>
            <a:endParaRPr kumimoji="0" lang="uk-UA" sz="14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10</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830997"/>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p>
          <a:p>
            <a:pPr algn="ctr"/>
            <a:r>
              <a:rPr lang="ru-RU" sz="2400" b="1" dirty="0">
                <a:latin typeface="Times New Roman" pitchFamily="18" charset="0"/>
                <a:cs typeface="Times New Roman" pitchFamily="18" charset="0"/>
              </a:rPr>
              <a:t>установи з </a:t>
            </a:r>
            <a:r>
              <a:rPr lang="ru-RU" sz="2400" b="1" dirty="0" err="1">
                <a:latin typeface="Times New Roman" pitchFamily="18" charset="0"/>
                <a:cs typeface="Times New Roman" pitchFamily="18" charset="0"/>
              </a:rPr>
              <a:t>регулювання</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міжнародних</a:t>
            </a:r>
            <a:r>
              <a:rPr lang="ru-RU" sz="2400" b="1" dirty="0">
                <a:latin typeface="Times New Roman" pitchFamily="18" charset="0"/>
                <a:cs typeface="Times New Roman" pitchFamily="18" charset="0"/>
              </a:rPr>
              <a:t> вод</a:t>
            </a:r>
            <a:endParaRPr lang="uk-UA" sz="2400" b="1" dirty="0">
              <a:latin typeface="Times New Roman" pitchFamily="18" charset="0"/>
              <a:cs typeface="Times New Roman" pitchFamily="18" charset="0"/>
            </a:endParaRPr>
          </a:p>
        </p:txBody>
      </p:sp>
      <p:sp>
        <p:nvSpPr>
          <p:cNvPr id="8" name="Прямоугольник 7"/>
          <p:cNvSpPr/>
          <p:nvPr/>
        </p:nvSpPr>
        <p:spPr>
          <a:xfrm>
            <a:off x="0" y="766737"/>
            <a:ext cx="9144000"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УСТАНОВИ З ПРІСНИХ ВОД:</a:t>
            </a:r>
          </a:p>
        </p:txBody>
      </p:sp>
      <p:sp>
        <p:nvSpPr>
          <p:cNvPr id="13" name="Прямоугольник 12"/>
          <p:cNvSpPr/>
          <p:nvPr/>
        </p:nvSpPr>
        <p:spPr>
          <a:xfrm>
            <a:off x="1695477" y="6577982"/>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
        <p:nvSpPr>
          <p:cNvPr id="6" name="Прямоугольник 5"/>
          <p:cNvSpPr/>
          <p:nvPr/>
        </p:nvSpPr>
        <p:spPr>
          <a:xfrm>
            <a:off x="17252" y="1171662"/>
            <a:ext cx="9117091" cy="2862322"/>
          </a:xfrm>
          <a:prstGeom prst="rect">
            <a:avLst/>
          </a:prstGeom>
          <a:solidFill>
            <a:schemeClr val="accent6">
              <a:lumMod val="20000"/>
              <a:lumOff val="80000"/>
            </a:schemeClr>
          </a:solidFill>
        </p:spPr>
        <p:txBody>
          <a:bodyPr wrap="square">
            <a:spAutoFit/>
          </a:bodyPr>
          <a:lstStyle/>
          <a:p>
            <a:pPr marL="342900" indent="-342900" algn="just">
              <a:buFont typeface="Wingdings" pitchFamily="2" charset="2"/>
              <a:buChar char="Ø"/>
            </a:pPr>
            <a:r>
              <a:rPr lang="uk-UA" sz="2000" dirty="0">
                <a:latin typeface="Times New Roman" pitchFamily="18" charset="0"/>
                <a:cs typeface="Times New Roman" pitchFamily="18" charset="0"/>
              </a:rPr>
              <a:t>Міжнародна гідрологічна програма ЮНЕСКО (</a:t>
            </a:r>
            <a:r>
              <a:rPr lang="la-Latn" sz="2000" dirty="0">
                <a:latin typeface="Times New Roman" pitchFamily="18" charset="0"/>
                <a:cs typeface="Times New Roman" pitchFamily="18" charset="0"/>
              </a:rPr>
              <a:t>IHP)</a:t>
            </a:r>
            <a:r>
              <a:rPr lang="uk-UA" sz="2000" dirty="0">
                <a:latin typeface="Times New Roman" pitchFamily="18" charset="0"/>
                <a:cs typeface="Times New Roman" pitchFamily="18" charset="0"/>
              </a:rPr>
              <a:t>;</a:t>
            </a:r>
            <a:endParaRPr lang="la-Latn" sz="2000" dirty="0">
              <a:latin typeface="Times New Roman" pitchFamily="18" charset="0"/>
              <a:cs typeface="Times New Roman" pitchFamily="18" charset="0"/>
            </a:endParaRPr>
          </a:p>
          <a:p>
            <a:pPr marL="342900" indent="-342900" algn="just">
              <a:buFont typeface="Wingdings" pitchFamily="2" charset="2"/>
              <a:buChar char="Ø"/>
            </a:pPr>
            <a:r>
              <a:rPr lang="uk-UA" sz="2000" dirty="0">
                <a:latin typeface="Times New Roman" pitchFamily="18" charset="0"/>
                <a:cs typeface="Times New Roman" pitchFamily="18" charset="0"/>
              </a:rPr>
              <a:t>Міжнародна спільна комісія між Канадою та США (</a:t>
            </a:r>
            <a:r>
              <a:rPr lang="la-Latn" sz="2000" dirty="0">
                <a:latin typeface="Times New Roman" pitchFamily="18" charset="0"/>
                <a:cs typeface="Times New Roman" pitchFamily="18" charset="0"/>
              </a:rPr>
              <a:t>IJC-CMI)</a:t>
            </a:r>
            <a:r>
              <a:rPr lang="uk-UA" sz="2000" dirty="0">
                <a:latin typeface="Times New Roman" pitchFamily="18" charset="0"/>
                <a:cs typeface="Times New Roman" pitchFamily="18" charset="0"/>
              </a:rPr>
              <a:t>;</a:t>
            </a:r>
            <a:endParaRPr lang="la-Latn" sz="2000" dirty="0">
              <a:latin typeface="Times New Roman" pitchFamily="18" charset="0"/>
              <a:cs typeface="Times New Roman" pitchFamily="18" charset="0"/>
            </a:endParaRPr>
          </a:p>
          <a:p>
            <a:pPr marL="342900" indent="-342900" algn="just">
              <a:buFont typeface="Wingdings" pitchFamily="2" charset="2"/>
              <a:buChar char="Ø"/>
            </a:pPr>
            <a:r>
              <a:rPr lang="uk-UA" sz="2000" dirty="0">
                <a:latin typeface="Times New Roman" pitchFamily="18" charset="0"/>
                <a:cs typeface="Times New Roman" pitchFamily="18" charset="0"/>
              </a:rPr>
              <a:t>Міжнародна мережа водогосподарських організацій (</a:t>
            </a:r>
            <a:r>
              <a:rPr lang="la-Latn" sz="2000" dirty="0">
                <a:latin typeface="Times New Roman" pitchFamily="18" charset="0"/>
                <a:cs typeface="Times New Roman" pitchFamily="18" charset="0"/>
              </a:rPr>
              <a:t>INBO)</a:t>
            </a:r>
            <a:r>
              <a:rPr lang="uk-UA" sz="2000" dirty="0">
                <a:latin typeface="Times New Roman" pitchFamily="18" charset="0"/>
                <a:cs typeface="Times New Roman" pitchFamily="18" charset="0"/>
              </a:rPr>
              <a:t>;</a:t>
            </a:r>
            <a:endParaRPr lang="la-Latn" sz="2000" dirty="0">
              <a:latin typeface="Times New Roman" pitchFamily="18" charset="0"/>
              <a:cs typeface="Times New Roman" pitchFamily="18" charset="0"/>
            </a:endParaRPr>
          </a:p>
          <a:p>
            <a:pPr marL="342900" indent="-342900" algn="just">
              <a:buFont typeface="Wingdings" pitchFamily="2" charset="2"/>
              <a:buChar char="Ø"/>
            </a:pPr>
            <a:r>
              <a:rPr lang="uk-UA" sz="2000" dirty="0">
                <a:latin typeface="Times New Roman" pitchFamily="18" charset="0"/>
                <a:cs typeface="Times New Roman" pitchFamily="18" charset="0"/>
              </a:rPr>
              <a:t>Міжнародний проект з розподілу й управління ресурсами водного горизонту (</a:t>
            </a:r>
            <a:r>
              <a:rPr lang="la-Latn" sz="2000" dirty="0">
                <a:latin typeface="Times New Roman" pitchFamily="18" charset="0"/>
                <a:cs typeface="Times New Roman" pitchFamily="18" charset="0"/>
              </a:rPr>
              <a:t>ISARM)</a:t>
            </a:r>
            <a:r>
              <a:rPr lang="uk-UA" sz="2000" dirty="0">
                <a:latin typeface="Times New Roman" pitchFamily="18" charset="0"/>
                <a:cs typeface="Times New Roman" pitchFamily="18" charset="0"/>
              </a:rPr>
              <a:t>;</a:t>
            </a:r>
            <a:endParaRPr lang="la-Latn" sz="2000" dirty="0">
              <a:latin typeface="Times New Roman" pitchFamily="18" charset="0"/>
              <a:cs typeface="Times New Roman" pitchFamily="18" charset="0"/>
            </a:endParaRPr>
          </a:p>
          <a:p>
            <a:pPr marL="342900" indent="-342900" algn="just">
              <a:buFont typeface="Wingdings" pitchFamily="2" charset="2"/>
              <a:buChar char="Ø"/>
            </a:pPr>
            <a:r>
              <a:rPr lang="uk-UA" sz="2000" dirty="0">
                <a:latin typeface="Times New Roman" pitchFamily="18" charset="0"/>
                <a:cs typeface="Times New Roman" pitchFamily="18" charset="0"/>
              </a:rPr>
              <a:t>Міжнародна Водна Комісія з встановлення кордону між Мексикою та Сполученими Штатами (</a:t>
            </a:r>
            <a:r>
              <a:rPr lang="la-Latn" sz="2000" dirty="0">
                <a:latin typeface="Times New Roman" pitchFamily="18" charset="0"/>
                <a:cs typeface="Times New Roman" pitchFamily="18" charset="0"/>
              </a:rPr>
              <a:t>IWBC)</a:t>
            </a:r>
            <a:r>
              <a:rPr lang="uk-UA" sz="2000" dirty="0">
                <a:latin typeface="Times New Roman" pitchFamily="18" charset="0"/>
                <a:cs typeface="Times New Roman" pitchFamily="18" charset="0"/>
              </a:rPr>
              <a:t>;</a:t>
            </a:r>
            <a:endParaRPr lang="la-Latn" sz="2000" dirty="0">
              <a:latin typeface="Times New Roman" pitchFamily="18" charset="0"/>
              <a:cs typeface="Times New Roman" pitchFamily="18" charset="0"/>
            </a:endParaRPr>
          </a:p>
          <a:p>
            <a:pPr marL="342900" indent="-342900" algn="just">
              <a:buFont typeface="Wingdings" pitchFamily="2" charset="2"/>
              <a:buChar char="Ø"/>
            </a:pPr>
            <a:r>
              <a:rPr lang="uk-UA" sz="2000" dirty="0">
                <a:latin typeface="Times New Roman" pitchFamily="18" charset="0"/>
                <a:cs typeface="Times New Roman" pitchFamily="18" charset="0"/>
              </a:rPr>
              <a:t>Міжнародний інститут управління водними ресурсами (</a:t>
            </a:r>
            <a:r>
              <a:rPr lang="la-Latn" sz="2000" dirty="0">
                <a:latin typeface="Times New Roman" pitchFamily="18" charset="0"/>
                <a:cs typeface="Times New Roman" pitchFamily="18" charset="0"/>
              </a:rPr>
              <a:t>IWMI)</a:t>
            </a:r>
            <a:r>
              <a:rPr lang="uk-UA" sz="2000" dirty="0">
                <a:latin typeface="Times New Roman" pitchFamily="18" charset="0"/>
                <a:cs typeface="Times New Roman" pitchFamily="18" charset="0"/>
              </a:rPr>
              <a:t>;</a:t>
            </a:r>
            <a:endParaRPr lang="la-Latn" sz="2000" dirty="0">
              <a:latin typeface="Times New Roman" pitchFamily="18" charset="0"/>
              <a:cs typeface="Times New Roman" pitchFamily="18" charset="0"/>
            </a:endParaRPr>
          </a:p>
          <a:p>
            <a:pPr marL="342900" indent="-342900" algn="just">
              <a:buFont typeface="Wingdings" pitchFamily="2" charset="2"/>
              <a:buChar char="Ø"/>
            </a:pPr>
            <a:r>
              <a:rPr lang="uk-UA" sz="2000" dirty="0">
                <a:latin typeface="Times New Roman" pitchFamily="18" charset="0"/>
                <a:cs typeface="Times New Roman" pitchFamily="18" charset="0"/>
              </a:rPr>
              <a:t>Всесвітній союз охорони природи Ініціативи з охорони природи й вод (</a:t>
            </a:r>
            <a:r>
              <a:rPr lang="la-Latn" sz="2000" dirty="0">
                <a:latin typeface="Times New Roman" pitchFamily="18" charset="0"/>
                <a:cs typeface="Times New Roman" pitchFamily="18" charset="0"/>
              </a:rPr>
              <a:t>WANI)</a:t>
            </a:r>
            <a:r>
              <a:rPr lang="uk-UA" sz="2000" dirty="0">
                <a:latin typeface="Times New Roman" pitchFamily="18" charset="0"/>
                <a:cs typeface="Times New Roman" pitchFamily="18" charset="0"/>
              </a:rPr>
              <a:t>;</a:t>
            </a:r>
            <a:endParaRPr lang="uk-UA" sz="2200" dirty="0">
              <a:latin typeface="Times New Roman" pitchFamily="18" charset="0"/>
              <a:cs typeface="Times New Roman" pitchFamily="18" charset="0"/>
            </a:endParaRPr>
          </a:p>
        </p:txBody>
      </p:sp>
      <p:sp>
        <p:nvSpPr>
          <p:cNvPr id="9" name="Прямоугольник 8"/>
          <p:cNvSpPr/>
          <p:nvPr/>
        </p:nvSpPr>
        <p:spPr>
          <a:xfrm>
            <a:off x="-5206" y="4033984"/>
            <a:ext cx="9144000"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  МОРСЬКІ УСТАНОВИ:</a:t>
            </a:r>
          </a:p>
        </p:txBody>
      </p:sp>
      <p:sp>
        <p:nvSpPr>
          <p:cNvPr id="2" name="Прямоугольник 1"/>
          <p:cNvSpPr/>
          <p:nvPr/>
        </p:nvSpPr>
        <p:spPr>
          <a:xfrm>
            <a:off x="3797" y="4417080"/>
            <a:ext cx="9130546" cy="2031325"/>
          </a:xfrm>
          <a:prstGeom prst="rect">
            <a:avLst/>
          </a:prstGeom>
          <a:solidFill>
            <a:schemeClr val="accent6">
              <a:lumMod val="20000"/>
              <a:lumOff val="80000"/>
            </a:schemeClr>
          </a:solidFill>
        </p:spPr>
        <p:txBody>
          <a:bodyPr wrap="square">
            <a:spAutoFit/>
          </a:bodyPr>
          <a:lstStyle/>
          <a:p>
            <a:pPr marL="285750" indent="-285750">
              <a:buFont typeface="Wingdings" pitchFamily="2" charset="2"/>
              <a:buChar char="Ø"/>
            </a:pPr>
            <a:r>
              <a:rPr lang="ru-RU" dirty="0" err="1"/>
              <a:t>Міжнародна</a:t>
            </a:r>
            <a:r>
              <a:rPr lang="ru-RU" dirty="0"/>
              <a:t> </a:t>
            </a:r>
            <a:r>
              <a:rPr lang="ru-RU" dirty="0" err="1"/>
              <a:t>морська</a:t>
            </a:r>
            <a:r>
              <a:rPr lang="ru-RU" dirty="0"/>
              <a:t> </a:t>
            </a:r>
            <a:r>
              <a:rPr lang="ru-RU" dirty="0" err="1"/>
              <a:t>організація</a:t>
            </a:r>
            <a:r>
              <a:rPr lang="ru-RU" dirty="0"/>
              <a:t>, (</a:t>
            </a:r>
            <a:r>
              <a:rPr lang="la-Latn" dirty="0"/>
              <a:t>IMO)</a:t>
            </a:r>
            <a:r>
              <a:rPr lang="uk-UA" dirty="0"/>
              <a:t>- є спеціалізованою установою ООН</a:t>
            </a:r>
            <a:endParaRPr lang="la-Latn" dirty="0"/>
          </a:p>
          <a:p>
            <a:pPr marL="285750" indent="-285750">
              <a:buFont typeface="Wingdings" pitchFamily="2" charset="2"/>
              <a:buChar char="Ø"/>
            </a:pPr>
            <a:r>
              <a:rPr lang="ru-RU" dirty="0" err="1"/>
              <a:t>Міжнародний</a:t>
            </a:r>
            <a:r>
              <a:rPr lang="ru-RU" dirty="0"/>
              <a:t> орган з </a:t>
            </a:r>
            <a:r>
              <a:rPr lang="ru-RU" dirty="0" err="1"/>
              <a:t>морського</a:t>
            </a:r>
            <a:r>
              <a:rPr lang="ru-RU" dirty="0"/>
              <a:t> дна</a:t>
            </a:r>
          </a:p>
          <a:p>
            <a:pPr marL="285750" indent="-285750">
              <a:buFont typeface="Wingdings" pitchFamily="2" charset="2"/>
              <a:buChar char="Ø"/>
            </a:pPr>
            <a:r>
              <a:rPr lang="ru-RU" dirty="0" err="1"/>
              <a:t>Міжнародна</a:t>
            </a:r>
            <a:r>
              <a:rPr lang="ru-RU" dirty="0"/>
              <a:t> </a:t>
            </a:r>
            <a:r>
              <a:rPr lang="ru-RU" dirty="0" err="1"/>
              <a:t>комісія</a:t>
            </a:r>
            <a:r>
              <a:rPr lang="ru-RU" dirty="0"/>
              <a:t> з </a:t>
            </a:r>
            <a:r>
              <a:rPr lang="ru-RU" dirty="0" err="1"/>
              <a:t>китів</a:t>
            </a:r>
            <a:endParaRPr lang="ru-RU" dirty="0"/>
          </a:p>
          <a:p>
            <a:pPr marL="285750" indent="-285750">
              <a:buFont typeface="Wingdings" pitchFamily="2" charset="2"/>
              <a:buChar char="Ø"/>
            </a:pPr>
            <a:r>
              <a:rPr lang="ru-RU" dirty="0"/>
              <a:t>ЮНЕП </a:t>
            </a:r>
            <a:r>
              <a:rPr lang="ru-RU" dirty="0" err="1"/>
              <a:t>Регіональна</a:t>
            </a:r>
            <a:r>
              <a:rPr lang="ru-RU" dirty="0"/>
              <a:t> </a:t>
            </a:r>
            <a:r>
              <a:rPr lang="ru-RU" dirty="0" err="1"/>
              <a:t>Морська</a:t>
            </a:r>
            <a:r>
              <a:rPr lang="ru-RU" dirty="0"/>
              <a:t> </a:t>
            </a:r>
            <a:r>
              <a:rPr lang="ru-RU" dirty="0" err="1"/>
              <a:t>програма</a:t>
            </a:r>
            <a:endParaRPr lang="ru-RU" dirty="0"/>
          </a:p>
          <a:p>
            <a:pPr marL="285750" indent="-285750">
              <a:buFont typeface="Wingdings" pitchFamily="2" charset="2"/>
              <a:buChar char="Ø"/>
            </a:pPr>
            <a:r>
              <a:rPr lang="ru-RU" dirty="0" err="1"/>
              <a:t>Міжурядова</a:t>
            </a:r>
            <a:r>
              <a:rPr lang="ru-RU" dirty="0"/>
              <a:t> </a:t>
            </a:r>
            <a:r>
              <a:rPr lang="ru-RU" dirty="0" err="1"/>
              <a:t>океанографічна</a:t>
            </a:r>
            <a:r>
              <a:rPr lang="ru-RU" dirty="0"/>
              <a:t> </a:t>
            </a:r>
            <a:r>
              <a:rPr lang="ru-RU" dirty="0" err="1"/>
              <a:t>комісія</a:t>
            </a:r>
            <a:r>
              <a:rPr lang="ru-RU" dirty="0"/>
              <a:t> ЮНЕСКО (</a:t>
            </a:r>
            <a:r>
              <a:rPr lang="la-Latn" dirty="0"/>
              <a:t>IOC)</a:t>
            </a:r>
          </a:p>
          <a:p>
            <a:pPr marL="285750" indent="-285750">
              <a:buFont typeface="Wingdings" pitchFamily="2" charset="2"/>
              <a:buChar char="Ø"/>
            </a:pPr>
            <a:r>
              <a:rPr lang="ru-RU" dirty="0" err="1"/>
              <a:t>Міжнародний</a:t>
            </a:r>
            <a:r>
              <a:rPr lang="ru-RU" dirty="0"/>
              <a:t> </a:t>
            </a:r>
            <a:r>
              <a:rPr lang="ru-RU" dirty="0" err="1"/>
              <a:t>інститут</a:t>
            </a:r>
            <a:r>
              <a:rPr lang="ru-RU" dirty="0"/>
              <a:t> океану (</a:t>
            </a:r>
            <a:r>
              <a:rPr lang="la-Latn" dirty="0"/>
              <a:t>IOI)</a:t>
            </a:r>
          </a:p>
          <a:p>
            <a:pPr marL="285750" indent="-285750">
              <a:buFont typeface="Wingdings" pitchFamily="2" charset="2"/>
              <a:buChar char="Ø"/>
            </a:pPr>
            <a:r>
              <a:rPr lang="ru-RU" dirty="0" err="1"/>
              <a:t>Всесвітній</a:t>
            </a:r>
            <a:r>
              <a:rPr lang="ru-RU" dirty="0"/>
              <a:t> союз </a:t>
            </a:r>
            <a:r>
              <a:rPr lang="ru-RU" dirty="0" err="1"/>
              <a:t>охорони</a:t>
            </a:r>
            <a:r>
              <a:rPr lang="ru-RU" dirty="0"/>
              <a:t> </a:t>
            </a:r>
            <a:r>
              <a:rPr lang="ru-RU" dirty="0" err="1"/>
              <a:t>природи</a:t>
            </a:r>
            <a:r>
              <a:rPr lang="ru-RU" dirty="0"/>
              <a:t> Глобальна </a:t>
            </a:r>
            <a:r>
              <a:rPr lang="ru-RU" dirty="0" err="1"/>
              <a:t>Морська</a:t>
            </a:r>
            <a:r>
              <a:rPr lang="ru-RU" dirty="0"/>
              <a:t> </a:t>
            </a:r>
            <a:r>
              <a:rPr lang="ru-RU" dirty="0" err="1"/>
              <a:t>програма</a:t>
            </a:r>
            <a:r>
              <a:rPr lang="ru-RU" dirty="0"/>
              <a:t>(</a:t>
            </a:r>
            <a:r>
              <a:rPr lang="la-Latn" dirty="0"/>
              <a:t>GMP)</a:t>
            </a:r>
          </a:p>
        </p:txBody>
      </p:sp>
    </p:spTree>
    <p:extLst>
      <p:ext uri="{BB962C8B-B14F-4D97-AF65-F5344CB8AC3E}">
        <p14:creationId xmlns:p14="http://schemas.microsoft.com/office/powerpoint/2010/main" val="1263507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83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11</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461665"/>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p>
        </p:txBody>
      </p:sp>
      <p:sp>
        <p:nvSpPr>
          <p:cNvPr id="8" name="Прямоугольник 7"/>
          <p:cNvSpPr/>
          <p:nvPr/>
        </p:nvSpPr>
        <p:spPr>
          <a:xfrm>
            <a:off x="2235419" y="444899"/>
            <a:ext cx="6914674"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  УГОДИ З КОНКРЕТНИХ ВОДОЙМ</a:t>
            </a:r>
          </a:p>
        </p:txBody>
      </p:sp>
      <p:sp>
        <p:nvSpPr>
          <p:cNvPr id="13" name="Прямоугольник 12"/>
          <p:cNvSpPr/>
          <p:nvPr/>
        </p:nvSpPr>
        <p:spPr>
          <a:xfrm>
            <a:off x="0" y="6427113"/>
            <a:ext cx="8452619" cy="430887"/>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http://xn--h1ahbi.com.ua/info/135-helcom-baltic-marine-environment-protection-commission-helsinki-commission-komissiya-po-zaschite-morskoy-sredy-baltiyskogo-morya-helsinkskaya-komissiya-helkom.html</a:t>
            </a:r>
            <a:endParaRPr lang="uk-UA" sz="1100" dirty="0">
              <a:latin typeface="Times New Roman" pitchFamily="18" charset="0"/>
              <a:cs typeface="Times New Roman" pitchFamily="18" charset="0"/>
            </a:endParaRPr>
          </a:p>
        </p:txBody>
      </p:sp>
      <p:sp>
        <p:nvSpPr>
          <p:cNvPr id="7" name="Прямоугольник 6"/>
          <p:cNvSpPr/>
          <p:nvPr/>
        </p:nvSpPr>
        <p:spPr>
          <a:xfrm>
            <a:off x="2933069" y="1136069"/>
            <a:ext cx="6231092" cy="1246495"/>
          </a:xfrm>
          <a:prstGeom prst="rect">
            <a:avLst/>
          </a:prstGeom>
          <a:solidFill>
            <a:srgbClr val="FFC000"/>
          </a:solidFill>
        </p:spPr>
        <p:txBody>
          <a:bodyPr wrap="square">
            <a:spAutoFit/>
          </a:bodyPr>
          <a:lstStyle/>
          <a:p>
            <a:pPr marL="342900" indent="-342900" algn="just">
              <a:buFont typeface="Wingdings" pitchFamily="2" charset="2"/>
              <a:buChar char="Ø"/>
            </a:pPr>
            <a:r>
              <a:rPr lang="uk-UA" sz="2500" dirty="0">
                <a:latin typeface="Times New Roman" pitchFamily="18" charset="0"/>
                <a:cs typeface="Times New Roman" pitchFamily="18" charset="0"/>
              </a:rPr>
              <a:t>Балтійське море (</a:t>
            </a:r>
            <a:r>
              <a:rPr lang="uk-UA" sz="2500" dirty="0" err="1">
                <a:latin typeface="Times New Roman" pitchFamily="18" charset="0"/>
                <a:cs typeface="Times New Roman" pitchFamily="18" charset="0"/>
              </a:rPr>
              <a:t>Ґельсінська</a:t>
            </a:r>
            <a:r>
              <a:rPr lang="uk-UA" sz="2500" dirty="0">
                <a:latin typeface="Times New Roman" pitchFamily="18" charset="0"/>
                <a:cs typeface="Times New Roman" pitchFamily="18" charset="0"/>
              </a:rPr>
              <a:t> конвенція із захисту морського середовища району Балтійського моря, 1992);</a:t>
            </a:r>
          </a:p>
        </p:txBody>
      </p:sp>
      <p:pic>
        <p:nvPicPr>
          <p:cNvPr id="1028" name="Picture 4" descr="http://xn--h1ahbi.com.ua/uploads/posts/2015-09/1442578100_helcom-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 y="1136069"/>
            <a:ext cx="2925256" cy="296761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47393" y="4365010"/>
            <a:ext cx="2915816" cy="2062103"/>
          </a:xfrm>
          <a:prstGeom prst="rect">
            <a:avLst/>
          </a:prstGeom>
          <a:solidFill>
            <a:schemeClr val="accent3">
              <a:lumMod val="40000"/>
              <a:lumOff val="60000"/>
            </a:schemeClr>
          </a:solidFill>
        </p:spPr>
        <p:txBody>
          <a:bodyPr wrap="square">
            <a:spAutoFit/>
          </a:bodyPr>
          <a:lstStyle/>
          <a:p>
            <a:pPr algn="ctr"/>
            <a:r>
              <a:rPr lang="uk-UA" sz="1600" b="1" dirty="0"/>
              <a:t>HELCOM – </a:t>
            </a:r>
            <a:r>
              <a:rPr lang="uk-UA" sz="1600" b="1" dirty="0" err="1"/>
              <a:t>Baltic</a:t>
            </a:r>
            <a:r>
              <a:rPr lang="uk-UA" sz="1600" b="1" dirty="0"/>
              <a:t> </a:t>
            </a:r>
            <a:r>
              <a:rPr lang="uk-UA" sz="1600" b="1" dirty="0" err="1"/>
              <a:t>marine</a:t>
            </a:r>
            <a:r>
              <a:rPr lang="uk-UA" sz="1600" b="1" dirty="0"/>
              <a:t> </a:t>
            </a:r>
            <a:r>
              <a:rPr lang="uk-UA" sz="1600" b="1" dirty="0" err="1"/>
              <a:t>environment</a:t>
            </a:r>
            <a:r>
              <a:rPr lang="uk-UA" sz="1600" b="1" dirty="0"/>
              <a:t> </a:t>
            </a:r>
            <a:r>
              <a:rPr lang="uk-UA" sz="1600" b="1" dirty="0" err="1"/>
              <a:t>protection</a:t>
            </a:r>
            <a:r>
              <a:rPr lang="uk-UA" sz="1600" b="1" dirty="0"/>
              <a:t> </a:t>
            </a:r>
            <a:r>
              <a:rPr lang="uk-UA" sz="1600" b="1" dirty="0" err="1"/>
              <a:t>commission</a:t>
            </a:r>
            <a:r>
              <a:rPr lang="uk-UA" sz="1600" b="1" dirty="0"/>
              <a:t> (</a:t>
            </a:r>
            <a:r>
              <a:rPr lang="uk-UA" sz="1600" b="1" dirty="0" err="1"/>
              <a:t>Helsinki</a:t>
            </a:r>
            <a:r>
              <a:rPr lang="uk-UA" sz="1600" b="1" dirty="0"/>
              <a:t> </a:t>
            </a:r>
            <a:r>
              <a:rPr lang="uk-UA" sz="1600" b="1" dirty="0" err="1"/>
              <a:t>Commission</a:t>
            </a:r>
            <a:r>
              <a:rPr lang="uk-UA" sz="1600" b="1" dirty="0"/>
              <a:t>) </a:t>
            </a:r>
            <a:r>
              <a:rPr lang="uk-UA" sz="1600" b="1" dirty="0" err="1"/>
              <a:t>Комисія</a:t>
            </a:r>
            <a:r>
              <a:rPr lang="uk-UA" sz="1600" b="1" dirty="0"/>
              <a:t> по захисту морського середовища Балтійського моря (</a:t>
            </a:r>
            <a:r>
              <a:rPr lang="uk-UA" sz="1600" b="1" dirty="0" err="1"/>
              <a:t>Хельсинкськая</a:t>
            </a:r>
            <a:r>
              <a:rPr lang="uk-UA" sz="1600" b="1" dirty="0"/>
              <a:t> </a:t>
            </a:r>
            <a:r>
              <a:rPr lang="uk-UA" sz="1600" b="1" dirty="0" err="1"/>
              <a:t>комисія</a:t>
            </a:r>
            <a:r>
              <a:rPr lang="uk-UA" sz="1600" b="1" dirty="0"/>
              <a:t> – ХЕЛКОМ)</a:t>
            </a:r>
            <a:endParaRPr lang="uk-UA" sz="1600" dirty="0"/>
          </a:p>
        </p:txBody>
      </p:sp>
      <p:sp>
        <p:nvSpPr>
          <p:cNvPr id="16" name="Прямоугольник 15"/>
          <p:cNvSpPr/>
          <p:nvPr/>
        </p:nvSpPr>
        <p:spPr>
          <a:xfrm>
            <a:off x="2932165" y="2384237"/>
            <a:ext cx="6184021" cy="2800767"/>
          </a:xfrm>
          <a:prstGeom prst="rect">
            <a:avLst/>
          </a:prstGeom>
          <a:solidFill>
            <a:schemeClr val="accent6">
              <a:lumMod val="20000"/>
              <a:lumOff val="80000"/>
            </a:schemeClr>
          </a:solidFill>
        </p:spPr>
        <p:txBody>
          <a:bodyPr wrap="square">
            <a:spAutoFit/>
          </a:bodyPr>
          <a:lstStyle/>
          <a:p>
            <a:pPr algn="just"/>
            <a:r>
              <a:rPr lang="ru-RU" sz="2200" dirty="0">
                <a:latin typeface="Times New Roman" pitchFamily="18" charset="0"/>
                <a:cs typeface="Times New Roman" pitchFamily="18" charset="0"/>
              </a:rPr>
              <a:t>У 1974 р. проблема </a:t>
            </a:r>
            <a:r>
              <a:rPr lang="ru-RU" sz="2200" dirty="0" err="1">
                <a:latin typeface="Times New Roman" pitchFamily="18" charset="0"/>
                <a:cs typeface="Times New Roman" pitchFamily="18" charset="0"/>
              </a:rPr>
              <a:t>забруднення</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Балтійського</a:t>
            </a:r>
            <a:r>
              <a:rPr lang="ru-RU" sz="2200" dirty="0">
                <a:latin typeface="Times New Roman" pitchFamily="18" charset="0"/>
                <a:cs typeface="Times New Roman" pitchFamily="18" charset="0"/>
              </a:rPr>
              <a:t> моря </a:t>
            </a:r>
            <a:r>
              <a:rPr lang="ru-RU" sz="2200" dirty="0" err="1">
                <a:latin typeface="Times New Roman" pitchFamily="18" charset="0"/>
                <a:cs typeface="Times New Roman" pitchFamily="18" charset="0"/>
              </a:rPr>
              <a:t>постала</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дуже</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гостро</a:t>
            </a:r>
            <a:r>
              <a:rPr lang="ru-RU" sz="2200" dirty="0">
                <a:latin typeface="Times New Roman" pitchFamily="18" charset="0"/>
                <a:cs typeface="Times New Roman" pitchFamily="18" charset="0"/>
              </a:rPr>
              <a:t>, тому </a:t>
            </a:r>
            <a:r>
              <a:rPr lang="ru-RU" sz="2200" dirty="0" err="1">
                <a:latin typeface="Times New Roman" pitchFamily="18" charset="0"/>
                <a:cs typeface="Times New Roman" pitchFamily="18" charset="0"/>
              </a:rPr>
              <a:t>країни</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які</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мали</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вихід</a:t>
            </a:r>
            <a:r>
              <a:rPr lang="ru-RU" sz="2200" dirty="0">
                <a:latin typeface="Times New Roman" pitchFamily="18" charset="0"/>
                <a:cs typeface="Times New Roman" pitchFamily="18" charset="0"/>
              </a:rPr>
              <a:t> до моря </a:t>
            </a:r>
            <a:r>
              <a:rPr lang="ru-RU" sz="2200" dirty="0" err="1">
                <a:latin typeface="Times New Roman" pitchFamily="18" charset="0"/>
                <a:cs typeface="Times New Roman" pitchFamily="18" charset="0"/>
              </a:rPr>
              <a:t>підписали</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Конвенцію</a:t>
            </a:r>
            <a:r>
              <a:rPr lang="ru-RU" sz="2200" dirty="0">
                <a:latin typeface="Times New Roman" pitchFamily="18" charset="0"/>
                <a:cs typeface="Times New Roman" pitchFamily="18" charset="0"/>
              </a:rPr>
              <a:t> з </a:t>
            </a:r>
            <a:r>
              <a:rPr lang="ru-RU" sz="2200" dirty="0" err="1">
                <a:latin typeface="Times New Roman" pitchFamily="18" charset="0"/>
                <a:cs typeface="Times New Roman" pitchFamily="18" charset="0"/>
              </a:rPr>
              <a:t>захисту</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морського</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середовища</a:t>
            </a:r>
            <a:r>
              <a:rPr lang="ru-RU" sz="2200" dirty="0">
                <a:latin typeface="Times New Roman" pitchFamily="18" charset="0"/>
                <a:cs typeface="Times New Roman" pitchFamily="18" charset="0"/>
              </a:rPr>
              <a:t> району </a:t>
            </a:r>
            <a:r>
              <a:rPr lang="ru-RU" sz="2200" dirty="0" err="1">
                <a:latin typeface="Times New Roman" pitchFamily="18" charset="0"/>
                <a:cs typeface="Times New Roman" pitchFamily="18" charset="0"/>
              </a:rPr>
              <a:t>Балтійського</a:t>
            </a:r>
            <a:r>
              <a:rPr lang="ru-RU" sz="2200" dirty="0">
                <a:latin typeface="Times New Roman" pitchFamily="18" charset="0"/>
                <a:cs typeface="Times New Roman" pitchFamily="18" charset="0"/>
              </a:rPr>
              <a:t> моря, а у 1977 р. </a:t>
            </a:r>
            <a:r>
              <a:rPr lang="ru-RU" sz="2200" dirty="0" err="1">
                <a:latin typeface="Times New Roman" pitchFamily="18" charset="0"/>
                <a:cs typeface="Times New Roman" pitchFamily="18" charset="0"/>
              </a:rPr>
              <a:t>утворили</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керівний</a:t>
            </a:r>
            <a:r>
              <a:rPr lang="ru-RU" sz="2200" dirty="0">
                <a:latin typeface="Times New Roman" pitchFamily="18" charset="0"/>
                <a:cs typeface="Times New Roman" pitchFamily="18" charset="0"/>
              </a:rPr>
              <a:t> орган </a:t>
            </a:r>
            <a:r>
              <a:rPr lang="ru-RU" sz="2200" dirty="0" err="1">
                <a:latin typeface="Times New Roman" pitchFamily="18" charset="0"/>
                <a:cs typeface="Times New Roman" pitchFamily="18" charset="0"/>
              </a:rPr>
              <a:t>Конвенції</a:t>
            </a:r>
            <a:r>
              <a:rPr lang="ru-RU" sz="2200" dirty="0">
                <a:latin typeface="Times New Roman" pitchFamily="18" charset="0"/>
                <a:cs typeface="Times New Roman" pitchFamily="18" charset="0"/>
              </a:rPr>
              <a:t> — </a:t>
            </a:r>
            <a:r>
              <a:rPr lang="ru-RU" sz="2200" dirty="0" err="1">
                <a:latin typeface="Times New Roman" pitchFamily="18" charset="0"/>
                <a:cs typeface="Times New Roman" pitchFamily="18" charset="0"/>
              </a:rPr>
              <a:t>Комісію</a:t>
            </a:r>
            <a:r>
              <a:rPr lang="ru-RU" sz="2200" dirty="0">
                <a:latin typeface="Times New Roman" pitchFamily="18" charset="0"/>
                <a:cs typeface="Times New Roman" pitchFamily="18" charset="0"/>
              </a:rPr>
              <a:t> з </a:t>
            </a:r>
            <a:r>
              <a:rPr lang="ru-RU" sz="2200" dirty="0" err="1">
                <a:latin typeface="Times New Roman" pitchFamily="18" charset="0"/>
                <a:cs typeface="Times New Roman" pitchFamily="18" charset="0"/>
              </a:rPr>
              <a:t>захисту</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морського</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середовища</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Балтійського</a:t>
            </a:r>
            <a:r>
              <a:rPr lang="ru-RU" sz="2200" dirty="0">
                <a:latin typeface="Times New Roman" pitchFamily="18" charset="0"/>
                <a:cs typeface="Times New Roman" pitchFamily="18" charset="0"/>
              </a:rPr>
              <a:t> моря </a:t>
            </a:r>
            <a:r>
              <a:rPr lang="ru-RU" sz="2200" dirty="0" err="1">
                <a:latin typeface="Times New Roman" pitchFamily="18" charset="0"/>
                <a:cs typeface="Times New Roman" pitchFamily="18" charset="0"/>
              </a:rPr>
              <a:t>або</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Гельсінську</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комісію</a:t>
            </a:r>
            <a:r>
              <a:rPr lang="ru-RU" sz="2200" dirty="0">
                <a:latin typeface="Times New Roman" pitchFamily="18" charset="0"/>
                <a:cs typeface="Times New Roman" pitchFamily="18" charset="0"/>
              </a:rPr>
              <a:t>.</a:t>
            </a:r>
          </a:p>
          <a:p>
            <a:pPr algn="just"/>
            <a:endParaRPr lang="uk-UA" sz="2200" dirty="0">
              <a:latin typeface="Times New Roman" pitchFamily="18" charset="0"/>
              <a:cs typeface="Times New Roman" pitchFamily="18" charset="0"/>
            </a:endParaRPr>
          </a:p>
        </p:txBody>
      </p:sp>
      <p:sp>
        <p:nvSpPr>
          <p:cNvPr id="12" name="Прямоугольник 11"/>
          <p:cNvSpPr/>
          <p:nvPr/>
        </p:nvSpPr>
        <p:spPr>
          <a:xfrm>
            <a:off x="2932165" y="4977484"/>
            <a:ext cx="6201275" cy="1446550"/>
          </a:xfrm>
          <a:prstGeom prst="rect">
            <a:avLst/>
          </a:prstGeom>
          <a:solidFill>
            <a:schemeClr val="tx2">
              <a:lumMod val="20000"/>
              <a:lumOff val="80000"/>
            </a:schemeClr>
          </a:solidFill>
          <a:ln>
            <a:solidFill>
              <a:schemeClr val="accent4">
                <a:lumMod val="20000"/>
                <a:lumOff val="80000"/>
                <a:alpha val="18000"/>
              </a:schemeClr>
            </a:solidFill>
          </a:ln>
        </p:spPr>
        <p:txBody>
          <a:bodyPr wrap="square">
            <a:spAutoFit/>
          </a:bodyPr>
          <a:lstStyle/>
          <a:p>
            <a:pPr algn="just"/>
            <a:r>
              <a:rPr lang="uk-UA" sz="2200" dirty="0">
                <a:latin typeface="Times New Roman" pitchFamily="18" charset="0"/>
                <a:cs typeface="Times New Roman" pitchFamily="18" charset="0"/>
              </a:rPr>
              <a:t>Підписали Конвенцію усі країни, які мали вихід до Балтійського моря: Данія, Латвія, Литва, Естонія, Німеччина, Польща, Фінляндія, Швеція, Росія.</a:t>
            </a:r>
          </a:p>
        </p:txBody>
      </p:sp>
    </p:spTree>
    <p:extLst>
      <p:ext uri="{BB962C8B-B14F-4D97-AF65-F5344CB8AC3E}">
        <p14:creationId xmlns:p14="http://schemas.microsoft.com/office/powerpoint/2010/main" val="1584772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12</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13" name="Прямоугольник 12"/>
          <p:cNvSpPr/>
          <p:nvPr/>
        </p:nvSpPr>
        <p:spPr>
          <a:xfrm>
            <a:off x="1695477" y="6577982"/>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pic>
        <p:nvPicPr>
          <p:cNvPr id="5122" name="Picture 2" descr="http://xn--h1ahbi.com.ua/uploads/posts/2015-09/1442576492_structura-helc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8299"/>
            <a:ext cx="9152263" cy="570226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232718" y="-18005"/>
            <a:ext cx="6911281" cy="461665"/>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p>
        </p:txBody>
      </p:sp>
      <p:sp>
        <p:nvSpPr>
          <p:cNvPr id="10" name="Прямоугольник 9"/>
          <p:cNvSpPr/>
          <p:nvPr/>
        </p:nvSpPr>
        <p:spPr>
          <a:xfrm>
            <a:off x="2235419" y="444899"/>
            <a:ext cx="6914674"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  УГОДИ З КОНКРЕТНИХ ВОДОЙМ</a:t>
            </a:r>
          </a:p>
        </p:txBody>
      </p:sp>
    </p:spTree>
    <p:extLst>
      <p:ext uri="{BB962C8B-B14F-4D97-AF65-F5344CB8AC3E}">
        <p14:creationId xmlns:p14="http://schemas.microsoft.com/office/powerpoint/2010/main" val="500325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13</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13" name="Прямоугольник 12"/>
          <p:cNvSpPr/>
          <p:nvPr/>
        </p:nvSpPr>
        <p:spPr>
          <a:xfrm>
            <a:off x="2236630" y="6601527"/>
            <a:ext cx="5404397"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
        <p:nvSpPr>
          <p:cNvPr id="2" name="Прямоугольник 1"/>
          <p:cNvSpPr/>
          <p:nvPr/>
        </p:nvSpPr>
        <p:spPr>
          <a:xfrm>
            <a:off x="4545090" y="3157479"/>
            <a:ext cx="4572000" cy="3693319"/>
          </a:xfrm>
          <a:prstGeom prst="rect">
            <a:avLst/>
          </a:prstGeom>
          <a:solidFill>
            <a:schemeClr val="accent5">
              <a:lumMod val="20000"/>
              <a:lumOff val="80000"/>
            </a:schemeClr>
          </a:solidFill>
        </p:spPr>
        <p:txBody>
          <a:bodyPr>
            <a:spAutoFit/>
          </a:bodyPr>
          <a:lstStyle/>
          <a:p>
            <a:pPr marL="285750" indent="-285750" algn="just">
              <a:buFont typeface="Wingdings" pitchFamily="2" charset="2"/>
              <a:buChar char="Ø"/>
            </a:pPr>
            <a:r>
              <a:rPr lang="ru-RU" b="1" dirty="0" err="1">
                <a:latin typeface="Times New Roman" pitchFamily="18" charset="0"/>
                <a:cs typeface="Times New Roman" pitchFamily="18" charset="0"/>
              </a:rPr>
              <a:t>Бухарестська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конвенція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Конвенція</a:t>
            </a:r>
            <a:r>
              <a:rPr lang="ru-RU" b="1" dirty="0">
                <a:latin typeface="Times New Roman" pitchFamily="18" charset="0"/>
                <a:cs typeface="Times New Roman" pitchFamily="18" charset="0"/>
              </a:rPr>
              <a:t> про </a:t>
            </a:r>
            <a:r>
              <a:rPr lang="ru-RU" b="1" dirty="0" err="1">
                <a:latin typeface="Times New Roman" pitchFamily="18" charset="0"/>
                <a:cs typeface="Times New Roman" pitchFamily="18" charset="0"/>
              </a:rPr>
              <a:t>захист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Чорного</a:t>
            </a:r>
            <a:r>
              <a:rPr lang="ru-RU" b="1" dirty="0">
                <a:latin typeface="Times New Roman" pitchFamily="18" charset="0"/>
                <a:cs typeface="Times New Roman" pitchFamily="18" charset="0"/>
              </a:rPr>
              <a:t> моря </a:t>
            </a:r>
            <a:r>
              <a:rPr lang="ru-RU" b="1" dirty="0" err="1">
                <a:latin typeface="Times New Roman" pitchFamily="18" charset="0"/>
                <a:cs typeface="Times New Roman" pitchFamily="18" charset="0"/>
              </a:rPr>
              <a:t>від</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забруднення</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конвенція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підписана</a:t>
            </a:r>
            <a:r>
              <a:rPr lang="ru-RU" dirty="0">
                <a:latin typeface="Times New Roman" pitchFamily="18" charset="0"/>
                <a:cs typeface="Times New Roman" pitchFamily="18" charset="0"/>
              </a:rPr>
              <a:t> в 1992 </a:t>
            </a:r>
            <a:r>
              <a:rPr lang="ru-RU" dirty="0" err="1">
                <a:latin typeface="Times New Roman" pitchFamily="18" charset="0"/>
                <a:cs typeface="Times New Roman" pitchFamily="18" charset="0"/>
              </a:rPr>
              <a:t>році</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місті</a:t>
            </a:r>
            <a:r>
              <a:rPr lang="ru-RU" dirty="0">
                <a:latin typeface="Times New Roman" pitchFamily="18" charset="0"/>
                <a:cs typeface="Times New Roman" pitchFamily="18" charset="0"/>
              </a:rPr>
              <a:t> Бухарест (</a:t>
            </a:r>
            <a:r>
              <a:rPr lang="ru-RU" dirty="0" err="1">
                <a:latin typeface="Times New Roman" pitchFamily="18" charset="0"/>
                <a:cs typeface="Times New Roman" pitchFamily="18" charset="0"/>
              </a:rPr>
              <a:t>Румунія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представниками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Болгарії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Грузії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Росії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Туреччини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Румунії</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України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Бухарестська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конвенція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набула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чинності</a:t>
            </a:r>
            <a:r>
              <a:rPr lang="ru-RU" dirty="0">
                <a:latin typeface="Times New Roman" pitchFamily="18" charset="0"/>
                <a:cs typeface="Times New Roman" pitchFamily="18" charset="0"/>
              </a:rPr>
              <a:t> 15 </a:t>
            </a:r>
            <a:r>
              <a:rPr lang="ru-RU" dirty="0" err="1">
                <a:latin typeface="Times New Roman" pitchFamily="18" charset="0"/>
                <a:cs typeface="Times New Roman" pitchFamily="18" charset="0"/>
              </a:rPr>
              <a:t>січня</a:t>
            </a:r>
            <a:r>
              <a:rPr lang="ru-RU" dirty="0">
                <a:latin typeface="Times New Roman" pitchFamily="18" charset="0"/>
                <a:cs typeface="Times New Roman" pitchFamily="18" charset="0"/>
              </a:rPr>
              <a:t> 1994 року. </a:t>
            </a:r>
            <a:r>
              <a:rPr lang="ru-RU" dirty="0" err="1">
                <a:latin typeface="Times New Roman" pitchFamily="18" charset="0"/>
                <a:cs typeface="Times New Roman" pitchFamily="18" charset="0"/>
              </a:rPr>
              <a:t>Договір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визначає</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зобов'язання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цих</a:t>
            </a:r>
            <a:r>
              <a:rPr lang="ru-RU" dirty="0">
                <a:latin typeface="Times New Roman" pitchFamily="18" charset="0"/>
                <a:cs typeface="Times New Roman" pitchFamily="18" charset="0"/>
              </a:rPr>
              <a:t> держав у </a:t>
            </a:r>
            <a:r>
              <a:rPr lang="ru-RU" dirty="0" err="1">
                <a:latin typeface="Times New Roman" pitchFamily="18" charset="0"/>
                <a:cs typeface="Times New Roman" pitchFamily="18" charset="0"/>
              </a:rPr>
              <a:t>частині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зменшення</a:t>
            </a:r>
            <a:r>
              <a:rPr lang="ru-RU" dirty="0">
                <a:latin typeface="Times New Roman" pitchFamily="18" charset="0"/>
                <a:cs typeface="Times New Roman" pitchFamily="18" charset="0"/>
              </a:rPr>
              <a:t> і контролю </a:t>
            </a:r>
            <a:r>
              <a:rPr lang="ru-RU" dirty="0" err="1">
                <a:latin typeface="Times New Roman" pitchFamily="18" charset="0"/>
                <a:cs typeface="Times New Roman" pitchFamily="18" charset="0"/>
              </a:rPr>
              <a:t>забруднення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Чорного</a:t>
            </a:r>
            <a:r>
              <a:rPr lang="ru-RU" dirty="0">
                <a:latin typeface="Times New Roman" pitchFamily="18" charset="0"/>
                <a:cs typeface="Times New Roman" pitchFamily="18" charset="0"/>
              </a:rPr>
              <a:t> моря, а </a:t>
            </a:r>
            <a:r>
              <a:rPr lang="ru-RU" dirty="0" err="1">
                <a:latin typeface="Times New Roman" pitchFamily="18" charset="0"/>
                <a:cs typeface="Times New Roman" pitchFamily="18" charset="0"/>
              </a:rPr>
              <a:t>також</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проведення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їх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моніторингу</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оцінки</a:t>
            </a:r>
            <a:r>
              <a:rPr lang="ru-RU" dirty="0">
                <a:latin typeface="Times New Roman" pitchFamily="18" charset="0"/>
                <a:cs typeface="Times New Roman" pitchFamily="18" charset="0"/>
              </a:rPr>
              <a:t> для </a:t>
            </a:r>
            <a:r>
              <a:rPr lang="ru-RU" dirty="0" err="1">
                <a:latin typeface="Times New Roman" pitchFamily="18" charset="0"/>
                <a:cs typeface="Times New Roman" pitchFamily="18" charset="0"/>
              </a:rPr>
              <a:t>захисту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довкілля</a:t>
            </a:r>
            <a:endParaRPr lang="uk-UA" dirty="0">
              <a:latin typeface="Times New Roman" pitchFamily="18" charset="0"/>
              <a:cs typeface="Times New Roman" pitchFamily="18" charset="0"/>
            </a:endParaRPr>
          </a:p>
        </p:txBody>
      </p:sp>
      <p:sp>
        <p:nvSpPr>
          <p:cNvPr id="9" name="Прямоугольник 8"/>
          <p:cNvSpPr/>
          <p:nvPr/>
        </p:nvSpPr>
        <p:spPr>
          <a:xfrm>
            <a:off x="3797" y="1127136"/>
            <a:ext cx="4572000" cy="3554819"/>
          </a:xfrm>
          <a:prstGeom prst="rect">
            <a:avLst/>
          </a:prstGeom>
          <a:solidFill>
            <a:schemeClr val="bg2"/>
          </a:solidFill>
        </p:spPr>
        <p:txBody>
          <a:bodyPr>
            <a:spAutoFit/>
          </a:bodyPr>
          <a:lstStyle/>
          <a:p>
            <a:pPr algn="just"/>
            <a:r>
              <a:rPr lang="ru-RU" b="1" dirty="0" err="1">
                <a:latin typeface="Times New Roman" pitchFamily="18" charset="0"/>
                <a:cs typeface="Times New Roman" pitchFamily="18" charset="0"/>
              </a:rPr>
              <a:t>Чорноморська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Комісія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Комісія</a:t>
            </a:r>
            <a:r>
              <a:rPr lang="ru-RU" b="1" dirty="0">
                <a:latin typeface="Times New Roman" pitchFamily="18" charset="0"/>
                <a:cs typeface="Times New Roman" pitchFamily="18" charset="0"/>
              </a:rPr>
              <a:t> по </a:t>
            </a:r>
            <a:r>
              <a:rPr lang="ru-RU" b="1" dirty="0" err="1">
                <a:latin typeface="Times New Roman" pitchFamily="18" charset="0"/>
                <a:cs typeface="Times New Roman" pitchFamily="18" charset="0"/>
              </a:rPr>
              <a:t>захисту</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морського</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середовища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Чорного</a:t>
            </a:r>
            <a:r>
              <a:rPr lang="ru-RU" b="1" dirty="0">
                <a:latin typeface="Times New Roman" pitchFamily="18" charset="0"/>
                <a:cs typeface="Times New Roman" pitchFamily="18" charset="0"/>
              </a:rPr>
              <a:t> моря </a:t>
            </a:r>
            <a:r>
              <a:rPr lang="ru-RU" b="1" dirty="0" err="1">
                <a:latin typeface="Times New Roman" pitchFamily="18" charset="0"/>
                <a:cs typeface="Times New Roman" pitchFamily="18" charset="0"/>
              </a:rPr>
              <a:t>від</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забруднення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здійснює</a:t>
            </a:r>
            <a:r>
              <a:rPr lang="ru-RU" b="1" dirty="0">
                <a:latin typeface="Times New Roman" pitchFamily="18" charset="0"/>
                <a:cs typeface="Times New Roman" pitchFamily="18" charset="0"/>
              </a:rPr>
              <a:t>:</a:t>
            </a:r>
          </a:p>
          <a:p>
            <a:pPr marL="285750" indent="-285750" algn="just">
              <a:buFont typeface="Wingdings" pitchFamily="2" charset="2"/>
              <a:buChar char="Ø"/>
            </a:pPr>
            <a:r>
              <a:rPr lang="ru-RU" dirty="0">
                <a:latin typeface="Times New Roman" pitchFamily="18" charset="0"/>
                <a:cs typeface="Times New Roman" pitchFamily="18" charset="0"/>
              </a:rPr>
              <a:t> </a:t>
            </a:r>
            <a:r>
              <a:rPr lang="ru-RU" sz="1700" dirty="0" err="1">
                <a:latin typeface="Times New Roman" pitchFamily="18" charset="0"/>
                <a:cs typeface="Times New Roman" pitchFamily="18" charset="0"/>
              </a:rPr>
              <a:t>вирішує</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проблеми</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екологічної</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безпеки</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судноплавства</a:t>
            </a:r>
            <a:r>
              <a:rPr lang="ru-RU" sz="1700" dirty="0">
                <a:latin typeface="Times New Roman" pitchFamily="18" charset="0"/>
                <a:cs typeface="Times New Roman" pitchFamily="18" charset="0"/>
              </a:rPr>
              <a:t>;</a:t>
            </a:r>
          </a:p>
          <a:p>
            <a:pPr marL="285750" indent="-285750" algn="just">
              <a:buFont typeface="Wingdings" pitchFamily="2" charset="2"/>
              <a:buChar char="Ø"/>
            </a:pPr>
            <a:r>
              <a:rPr lang="ru-RU" sz="1700" dirty="0" err="1">
                <a:latin typeface="Times New Roman" pitchFamily="18" charset="0"/>
                <a:cs typeface="Times New Roman" pitchFamily="18" charset="0"/>
              </a:rPr>
              <a:t>провадить</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моніторинг</a:t>
            </a:r>
            <a:r>
              <a:rPr lang="ru-RU" sz="1700" dirty="0">
                <a:latin typeface="Times New Roman" pitchFamily="18" charset="0"/>
                <a:cs typeface="Times New Roman" pitchFamily="18" charset="0"/>
              </a:rPr>
              <a:t> і </a:t>
            </a:r>
            <a:r>
              <a:rPr lang="ru-RU" sz="1700" dirty="0" err="1">
                <a:latin typeface="Times New Roman" pitchFamily="18" charset="0"/>
                <a:cs typeface="Times New Roman" pitchFamily="18" charset="0"/>
              </a:rPr>
              <a:t>оцінку</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забруднення</a:t>
            </a:r>
            <a:r>
              <a:rPr lang="ru-RU" sz="1700" dirty="0">
                <a:latin typeface="Times New Roman" pitchFamily="18" charset="0"/>
                <a:cs typeface="Times New Roman" pitchFamily="18" charset="0"/>
              </a:rPr>
              <a:t>;</a:t>
            </a:r>
          </a:p>
          <a:p>
            <a:pPr marL="285750" indent="-285750" algn="just">
              <a:buFont typeface="Wingdings" pitchFamily="2" charset="2"/>
              <a:buChar char="Ø"/>
            </a:pP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реалізує</a:t>
            </a:r>
            <a:r>
              <a:rPr lang="ru-RU" sz="1700" dirty="0">
                <a:latin typeface="Times New Roman" pitchFamily="18" charset="0"/>
                <a:cs typeface="Times New Roman" pitchFamily="18" charset="0"/>
              </a:rPr>
              <a:t> контроль </a:t>
            </a:r>
            <a:r>
              <a:rPr lang="ru-RU" sz="1700" dirty="0" err="1">
                <a:latin typeface="Times New Roman" pitchFamily="18" charset="0"/>
                <a:cs typeface="Times New Roman" pitchFamily="18" charset="0"/>
              </a:rPr>
              <a:t>забруднення</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від</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наземних</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джерел</a:t>
            </a:r>
            <a:r>
              <a:rPr lang="ru-RU" sz="1700" dirty="0">
                <a:latin typeface="Times New Roman" pitchFamily="18" charset="0"/>
                <a:cs typeface="Times New Roman" pitchFamily="18" charset="0"/>
              </a:rPr>
              <a:t>;</a:t>
            </a:r>
          </a:p>
          <a:p>
            <a:pPr marL="285750" indent="-285750" algn="just">
              <a:buFont typeface="Wingdings" pitchFamily="2" charset="2"/>
              <a:buChar char="Ø"/>
            </a:pPr>
            <a:r>
              <a:rPr lang="ru-RU" sz="1700" dirty="0" err="1">
                <a:latin typeface="Times New Roman" pitchFamily="18" charset="0"/>
                <a:cs typeface="Times New Roman" pitchFamily="18" charset="0"/>
              </a:rPr>
              <a:t>працює</a:t>
            </a:r>
            <a:r>
              <a:rPr lang="ru-RU" sz="1700" dirty="0">
                <a:latin typeface="Times New Roman" pitchFamily="18" charset="0"/>
                <a:cs typeface="Times New Roman" pitchFamily="18" charset="0"/>
              </a:rPr>
              <a:t> над </a:t>
            </a:r>
            <a:r>
              <a:rPr lang="ru-RU" sz="1700" dirty="0" err="1">
                <a:latin typeface="Times New Roman" pitchFamily="18" charset="0"/>
                <a:cs typeface="Times New Roman" pitchFamily="18" charset="0"/>
              </a:rPr>
              <a:t>єдиною</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методологією</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щодо</a:t>
            </a:r>
            <a:r>
              <a:rPr lang="ru-RU" sz="1700" dirty="0">
                <a:latin typeface="Times New Roman" pitchFamily="18" charset="0"/>
                <a:cs typeface="Times New Roman" pitchFamily="18" charset="0"/>
              </a:rPr>
              <a:t> комплексного </a:t>
            </a:r>
            <a:r>
              <a:rPr lang="ru-RU" sz="1700" dirty="0" err="1">
                <a:latin typeface="Times New Roman" pitchFamily="18" charset="0"/>
                <a:cs typeface="Times New Roman" pitchFamily="18" charset="0"/>
              </a:rPr>
              <a:t>управління</a:t>
            </a:r>
            <a:r>
              <a:rPr lang="ru-RU" sz="1700" dirty="0">
                <a:latin typeface="Times New Roman" pitchFamily="18" charset="0"/>
                <a:cs typeface="Times New Roman" pitchFamily="18" charset="0"/>
              </a:rPr>
              <a:t> береговою зоною;</a:t>
            </a:r>
          </a:p>
          <a:p>
            <a:pPr marL="285750" indent="-285750" algn="just">
              <a:buFont typeface="Wingdings" pitchFamily="2" charset="2"/>
              <a:buChar char="Ø"/>
            </a:pPr>
            <a:r>
              <a:rPr lang="ru-RU" sz="1700" dirty="0" err="1">
                <a:latin typeface="Times New Roman" pitchFamily="18" charset="0"/>
                <a:cs typeface="Times New Roman" pitchFamily="18" charset="0"/>
              </a:rPr>
              <a:t>збереження</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біорізноманіття</a:t>
            </a:r>
            <a:r>
              <a:rPr lang="ru-RU" sz="1700" dirty="0">
                <a:latin typeface="Times New Roman" pitchFamily="18" charset="0"/>
                <a:cs typeface="Times New Roman" pitchFamily="18" charset="0"/>
              </a:rPr>
              <a:t>;</a:t>
            </a:r>
          </a:p>
          <a:p>
            <a:pPr marL="285750" indent="-285750" algn="just">
              <a:buFont typeface="Wingdings" pitchFamily="2" charset="2"/>
              <a:buChar char="Ø"/>
            </a:pPr>
            <a:r>
              <a:rPr lang="ru-RU" sz="1700" dirty="0" err="1">
                <a:latin typeface="Times New Roman" pitchFamily="18" charset="0"/>
                <a:cs typeface="Times New Roman" pitchFamily="18" charset="0"/>
              </a:rPr>
              <a:t>екологічні</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аспекти</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регулювання</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рибальства</a:t>
            </a:r>
            <a:r>
              <a:rPr lang="ru-RU" sz="1700" dirty="0">
                <a:latin typeface="Times New Roman" pitchFamily="18" charset="0"/>
                <a:cs typeface="Times New Roman" pitchFamily="18" charset="0"/>
              </a:rPr>
              <a:t> і </a:t>
            </a:r>
            <a:r>
              <a:rPr lang="ru-RU" sz="1700" dirty="0" err="1">
                <a:latin typeface="Times New Roman" pitchFamily="18" charset="0"/>
                <a:cs typeface="Times New Roman" pitchFamily="18" charset="0"/>
              </a:rPr>
              <a:t>видобутку</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інших</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морських</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біоресурсів</a:t>
            </a:r>
            <a:r>
              <a:rPr lang="ru-RU" sz="1700" dirty="0">
                <a:latin typeface="Times New Roman" pitchFamily="18" charset="0"/>
                <a:cs typeface="Times New Roman" pitchFamily="18" charset="0"/>
              </a:rPr>
              <a:t>.</a:t>
            </a: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41513" t="33121" r="39527" b="48142"/>
          <a:stretch/>
        </p:blipFill>
        <p:spPr bwMode="auto">
          <a:xfrm>
            <a:off x="4609198" y="1078694"/>
            <a:ext cx="3033917" cy="207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3455" y="6157386"/>
            <a:ext cx="4572000" cy="461665"/>
          </a:xfrm>
          <a:prstGeom prst="rect">
            <a:avLst/>
          </a:prstGeom>
          <a:solidFill>
            <a:schemeClr val="bg2"/>
          </a:solidFill>
        </p:spPr>
        <p:txBody>
          <a:bodyPr>
            <a:spAutoFit/>
          </a:bodyPr>
          <a:lstStyle/>
          <a:p>
            <a:pPr algn="ctr"/>
            <a:r>
              <a:rPr lang="ru-RU" sz="1200" dirty="0" err="1">
                <a:latin typeface="Times New Roman" pitchFamily="18" charset="0"/>
                <a:cs typeface="Times New Roman" pitchFamily="18" charset="0"/>
              </a:rPr>
              <a:t>Внесок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біогенних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елементів</a:t>
            </a:r>
            <a:r>
              <a:rPr lang="ru-RU" sz="1200" dirty="0">
                <a:latin typeface="Times New Roman" pitchFamily="18" charset="0"/>
                <a:cs typeface="Times New Roman" pitchFamily="18" charset="0"/>
              </a:rPr>
              <a:t> у </a:t>
            </a:r>
            <a:r>
              <a:rPr lang="ru-RU" sz="1200" dirty="0" err="1">
                <a:latin typeface="Times New Roman" pitchFamily="18" charset="0"/>
                <a:cs typeface="Times New Roman" pitchFamily="18" charset="0"/>
              </a:rPr>
              <a:t>Чорне</a:t>
            </a:r>
            <a:r>
              <a:rPr lang="ru-RU" sz="1200" dirty="0">
                <a:latin typeface="Times New Roman" pitchFamily="18" charset="0"/>
                <a:cs typeface="Times New Roman" pitchFamily="18" charset="0"/>
              </a:rPr>
              <a:t> море </a:t>
            </a:r>
          </a:p>
          <a:p>
            <a:pPr algn="ctr"/>
            <a:r>
              <a:rPr lang="ru-RU" sz="1200" dirty="0" err="1">
                <a:latin typeface="Times New Roman" pitchFamily="18" charset="0"/>
                <a:cs typeface="Times New Roman" pitchFamily="18" charset="0"/>
              </a:rPr>
              <a:t>головними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річками</a:t>
            </a:r>
            <a:r>
              <a:rPr lang="ru-RU" sz="1200" dirty="0">
                <a:latin typeface="Times New Roman" pitchFamily="18" charset="0"/>
                <a:cs typeface="Times New Roman" pitchFamily="18" charset="0"/>
              </a:rPr>
              <a:t> ПЗЧМ</a:t>
            </a:r>
          </a:p>
        </p:txBody>
      </p:sp>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083" t="48652" r="51584" b="29206"/>
          <a:stretch/>
        </p:blipFill>
        <p:spPr bwMode="auto">
          <a:xfrm>
            <a:off x="0" y="4715436"/>
            <a:ext cx="4572000" cy="152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ÐÐ°ÑÑÐ¸Ð½ÐºÐ¸ Ð¿Ð¾ Ð·Ð°Ð¿ÑÐ¾ÑÑ ÑÐ¾ÑÐ½Ðµ Ð¼Ð¾ÑÐ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5159" y="1078694"/>
            <a:ext cx="2068841" cy="207878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2232718" y="-18005"/>
            <a:ext cx="6911281" cy="461665"/>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p>
        </p:txBody>
      </p:sp>
      <p:sp>
        <p:nvSpPr>
          <p:cNvPr id="15" name="Прямоугольник 14"/>
          <p:cNvSpPr/>
          <p:nvPr/>
        </p:nvSpPr>
        <p:spPr>
          <a:xfrm>
            <a:off x="2235419" y="444899"/>
            <a:ext cx="6914674"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  УГОДИ З КОНКРЕТНИХ ВОДОЙМ</a:t>
            </a:r>
          </a:p>
        </p:txBody>
      </p:sp>
    </p:spTree>
    <p:extLst>
      <p:ext uri="{BB962C8B-B14F-4D97-AF65-F5344CB8AC3E}">
        <p14:creationId xmlns:p14="http://schemas.microsoft.com/office/powerpoint/2010/main" val="3475287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14</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13" name="Прямоугольник 12"/>
          <p:cNvSpPr/>
          <p:nvPr/>
        </p:nvSpPr>
        <p:spPr>
          <a:xfrm>
            <a:off x="0" y="6598615"/>
            <a:ext cx="6211462"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
        <p:nvSpPr>
          <p:cNvPr id="6" name="Прямоугольник 5"/>
          <p:cNvSpPr/>
          <p:nvPr/>
        </p:nvSpPr>
        <p:spPr>
          <a:xfrm>
            <a:off x="0" y="1132074"/>
            <a:ext cx="2981711" cy="1200329"/>
          </a:xfrm>
          <a:prstGeom prst="rect">
            <a:avLst/>
          </a:prstGeom>
          <a:solidFill>
            <a:schemeClr val="accent6">
              <a:lumMod val="20000"/>
              <a:lumOff val="80000"/>
            </a:schemeClr>
          </a:solidFill>
        </p:spPr>
        <p:txBody>
          <a:bodyPr wrap="square">
            <a:spAutoFit/>
          </a:bodyPr>
          <a:lstStyle/>
          <a:p>
            <a:pPr marL="187325" indent="-187325" algn="just">
              <a:buFont typeface="Wingdings" pitchFamily="2" charset="2"/>
              <a:buChar char="Ø"/>
            </a:pPr>
            <a:r>
              <a:rPr lang="uk-UA" dirty="0">
                <a:latin typeface="Times New Roman" pitchFamily="18" charset="0"/>
                <a:cs typeface="Times New Roman" pitchFamily="18" charset="0"/>
              </a:rPr>
              <a:t>Каспійське море (Рамкова Конвенція із захисту морського середовища Каспійського моря, 2003)</a:t>
            </a:r>
          </a:p>
        </p:txBody>
      </p:sp>
      <p:pic>
        <p:nvPicPr>
          <p:cNvPr id="7170" name="Picture 2" descr="https://upload.wikimedia.org/wikipedia/commons/thumb/8/8d/Caspianseamap.png/305px-Caspiansea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1105873"/>
            <a:ext cx="2905125" cy="229769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905628" y="1136069"/>
            <a:ext cx="3339701" cy="5539978"/>
          </a:xfrm>
          <a:prstGeom prst="rect">
            <a:avLst/>
          </a:prstGeom>
          <a:solidFill>
            <a:schemeClr val="bg2"/>
          </a:solidFill>
        </p:spPr>
        <p:txBody>
          <a:bodyPr wrap="square">
            <a:spAutoFit/>
          </a:bodyPr>
          <a:lstStyle/>
          <a:p>
            <a:pPr algn="ctr"/>
            <a:r>
              <a:rPr lang="ru-RU" sz="1900" b="1" dirty="0" err="1">
                <a:latin typeface="Times New Roman" pitchFamily="18" charset="0"/>
                <a:cs typeface="Times New Roman" pitchFamily="18" charset="0"/>
              </a:rPr>
              <a:t>Тегеранська</a:t>
            </a:r>
            <a:r>
              <a:rPr lang="ru-RU" sz="1900" b="1" dirty="0">
                <a:latin typeface="Times New Roman" pitchFamily="18" charset="0"/>
                <a:cs typeface="Times New Roman" pitchFamily="18" charset="0"/>
              </a:rPr>
              <a:t> </a:t>
            </a:r>
            <a:r>
              <a:rPr lang="ru-RU" sz="1900" b="1" dirty="0" err="1">
                <a:latin typeface="Times New Roman" pitchFamily="18" charset="0"/>
                <a:cs typeface="Times New Roman" pitchFamily="18" charset="0"/>
              </a:rPr>
              <a:t>Конвенція</a:t>
            </a:r>
            <a:r>
              <a:rPr lang="ru-RU" sz="1900" b="1" dirty="0">
                <a:latin typeface="Times New Roman" pitchFamily="18" charset="0"/>
                <a:cs typeface="Times New Roman" pitchFamily="18" charset="0"/>
              </a:rPr>
              <a:t> </a:t>
            </a:r>
          </a:p>
          <a:p>
            <a:pPr algn="ctr"/>
            <a:r>
              <a:rPr lang="ru-RU" sz="1900" dirty="0" err="1">
                <a:latin typeface="Times New Roman" pitchFamily="18" charset="0"/>
                <a:cs typeface="Times New Roman" pitchFamily="18" charset="0"/>
              </a:rPr>
              <a:t>була</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розроблена</a:t>
            </a:r>
            <a:r>
              <a:rPr lang="ru-RU" sz="1900" dirty="0">
                <a:latin typeface="Times New Roman" pitchFamily="18" charset="0"/>
                <a:cs typeface="Times New Roman" pitchFamily="18" charset="0"/>
              </a:rPr>
              <a:t> за </a:t>
            </a:r>
            <a:r>
              <a:rPr lang="ru-RU" sz="1900" dirty="0" err="1">
                <a:latin typeface="Times New Roman" pitchFamily="18" charset="0"/>
                <a:cs typeface="Times New Roman" pitchFamily="18" charset="0"/>
              </a:rPr>
              <a:t>сприяння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Програми</a:t>
            </a:r>
            <a:r>
              <a:rPr lang="ru-RU" sz="1900" dirty="0">
                <a:latin typeface="Times New Roman" pitchFamily="18" charset="0"/>
                <a:cs typeface="Times New Roman" pitchFamily="18" charset="0"/>
              </a:rPr>
              <a:t> ООН з </a:t>
            </a:r>
            <a:r>
              <a:rPr lang="ru-RU" sz="1900" dirty="0" err="1">
                <a:latin typeface="Times New Roman" pitchFamily="18" charset="0"/>
                <a:cs typeface="Times New Roman" pitchFamily="18" charset="0"/>
              </a:rPr>
              <a:t>навколишнього</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середовища</a:t>
            </a:r>
            <a:r>
              <a:rPr lang="ru-RU" sz="1900" dirty="0">
                <a:latin typeface="Times New Roman" pitchFamily="18" charset="0"/>
                <a:cs typeface="Times New Roman" pitchFamily="18" charset="0"/>
              </a:rPr>
              <a:t> (ЮНЕП) і </a:t>
            </a:r>
            <a:r>
              <a:rPr lang="ru-RU" sz="1900" dirty="0" err="1">
                <a:latin typeface="Times New Roman" pitchFamily="18" charset="0"/>
                <a:cs typeface="Times New Roman" pitchFamily="18" charset="0"/>
              </a:rPr>
              <a:t>підписана</a:t>
            </a:r>
            <a:r>
              <a:rPr lang="ru-RU" sz="1900" dirty="0">
                <a:latin typeface="Times New Roman" pitchFamily="18" charset="0"/>
                <a:cs typeface="Times New Roman" pitchFamily="18" charset="0"/>
              </a:rPr>
              <a:t> урядами </a:t>
            </a:r>
            <a:r>
              <a:rPr lang="ru-RU" sz="1900" dirty="0" err="1">
                <a:latin typeface="Times New Roman" pitchFamily="18" charset="0"/>
                <a:cs typeface="Times New Roman" pitchFamily="18" charset="0"/>
              </a:rPr>
              <a:t>п'яти</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прикаспійських</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країн</a:t>
            </a:r>
            <a:r>
              <a:rPr lang="ru-RU" sz="1900" dirty="0">
                <a:latin typeface="Times New Roman" pitchFamily="18" charset="0"/>
                <a:cs typeface="Times New Roman" pitchFamily="18" charset="0"/>
              </a:rPr>
              <a:t> (</a:t>
            </a:r>
            <a:r>
              <a:rPr lang="ru-RU" sz="1900" b="1" dirty="0">
                <a:latin typeface="Times New Roman" pitchFamily="18" charset="0"/>
                <a:cs typeface="Times New Roman" pitchFamily="18" charset="0"/>
              </a:rPr>
              <a:t>Азербайджан, </a:t>
            </a:r>
            <a:r>
              <a:rPr lang="ru-RU" sz="1900" b="1" dirty="0" err="1">
                <a:latin typeface="Times New Roman" pitchFamily="18" charset="0"/>
                <a:cs typeface="Times New Roman" pitchFamily="18" charset="0"/>
              </a:rPr>
              <a:t>Іран</a:t>
            </a:r>
            <a:r>
              <a:rPr lang="ru-RU" sz="1900" b="1" dirty="0">
                <a:latin typeface="Times New Roman" pitchFamily="18" charset="0"/>
                <a:cs typeface="Times New Roman" pitchFamily="18" charset="0"/>
              </a:rPr>
              <a:t>, Казахстан, </a:t>
            </a:r>
            <a:r>
              <a:rPr lang="ru-RU" sz="1900" b="1" dirty="0" err="1">
                <a:latin typeface="Times New Roman" pitchFamily="18" charset="0"/>
                <a:cs typeface="Times New Roman" pitchFamily="18" charset="0"/>
              </a:rPr>
              <a:t>Росія</a:t>
            </a:r>
            <a:r>
              <a:rPr lang="ru-RU" sz="1900" b="1" dirty="0">
                <a:latin typeface="Times New Roman" pitchFamily="18" charset="0"/>
                <a:cs typeface="Times New Roman" pitchFamily="18" charset="0"/>
              </a:rPr>
              <a:t> і </a:t>
            </a:r>
            <a:r>
              <a:rPr lang="ru-RU" sz="1900" b="1" dirty="0" err="1">
                <a:latin typeface="Times New Roman" pitchFamily="18" charset="0"/>
                <a:cs typeface="Times New Roman" pitchFamily="18" charset="0"/>
              </a:rPr>
              <a:t>Туркменістан</a:t>
            </a:r>
            <a:r>
              <a:rPr lang="ru-RU" sz="1900" dirty="0">
                <a:latin typeface="Times New Roman" pitchFamily="18" charset="0"/>
                <a:cs typeface="Times New Roman" pitchFamily="18" charset="0"/>
              </a:rPr>
              <a:t>) </a:t>
            </a:r>
          </a:p>
          <a:p>
            <a:pPr algn="ctr"/>
            <a:r>
              <a:rPr lang="ru-RU" sz="1900" dirty="0">
                <a:latin typeface="Times New Roman" pitchFamily="18" charset="0"/>
                <a:cs typeface="Times New Roman" pitchFamily="18" charset="0"/>
              </a:rPr>
              <a:t>у </a:t>
            </a:r>
            <a:r>
              <a:rPr lang="ru-RU" sz="1900" dirty="0" err="1">
                <a:latin typeface="Times New Roman" pitchFamily="18" charset="0"/>
                <a:cs typeface="Times New Roman" pitchFamily="18" charset="0"/>
              </a:rPr>
              <a:t>листопаді</a:t>
            </a:r>
            <a:r>
              <a:rPr lang="ru-RU" sz="1900" dirty="0">
                <a:latin typeface="Times New Roman" pitchFamily="18" charset="0"/>
                <a:cs typeface="Times New Roman" pitchFamily="18" charset="0"/>
              </a:rPr>
              <a:t> 2003 року в </a:t>
            </a:r>
            <a:r>
              <a:rPr lang="ru-RU" sz="1900" dirty="0" err="1">
                <a:latin typeface="Times New Roman" pitchFamily="18" charset="0"/>
                <a:cs typeface="Times New Roman" pitchFamily="18" charset="0"/>
              </a:rPr>
              <a:t>столиці</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Ірану</a:t>
            </a:r>
            <a:r>
              <a:rPr lang="ru-RU" sz="1900" dirty="0">
                <a:latin typeface="Times New Roman" pitchFamily="18" charset="0"/>
                <a:cs typeface="Times New Roman" pitchFamily="18" charset="0"/>
              </a:rPr>
              <a:t>. Вона вступила </a:t>
            </a:r>
            <a:r>
              <a:rPr lang="ru-RU" sz="1900" dirty="0" err="1">
                <a:latin typeface="Times New Roman" pitchFamily="18" charset="0"/>
                <a:cs typeface="Times New Roman" pitchFamily="18" charset="0"/>
              </a:rPr>
              <a:t>чинності</a:t>
            </a:r>
            <a:r>
              <a:rPr lang="ru-RU" sz="1900" dirty="0">
                <a:latin typeface="Times New Roman" pitchFamily="18" charset="0"/>
                <a:cs typeface="Times New Roman" pitchFamily="18" charset="0"/>
              </a:rPr>
              <a:t> 12 </a:t>
            </a:r>
            <a:r>
              <a:rPr lang="ru-RU" sz="1900" dirty="0" err="1">
                <a:latin typeface="Times New Roman" pitchFamily="18" charset="0"/>
                <a:cs typeface="Times New Roman" pitchFamily="18" charset="0"/>
              </a:rPr>
              <a:t>серпня</a:t>
            </a:r>
            <a:r>
              <a:rPr lang="ru-RU" sz="1900" dirty="0">
                <a:latin typeface="Times New Roman" pitchFamily="18" charset="0"/>
                <a:cs typeface="Times New Roman" pitchFamily="18" charset="0"/>
              </a:rPr>
              <a:t> 2006 року. </a:t>
            </a:r>
          </a:p>
          <a:p>
            <a:pPr algn="ctr"/>
            <a:r>
              <a:rPr lang="ru-RU" sz="1900" dirty="0" err="1">
                <a:latin typeface="Times New Roman" pitchFamily="18" charset="0"/>
                <a:cs typeface="Times New Roman" pitchFamily="18" charset="0"/>
              </a:rPr>
              <a:t>Конвенція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зобов'язує</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учасників</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забезпечити</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стійку</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експлуатацію</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морських</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ресурсів</a:t>
            </a:r>
            <a:r>
              <a:rPr lang="ru-RU" sz="1900" dirty="0">
                <a:latin typeface="Times New Roman" pitchFamily="18" charset="0"/>
                <a:cs typeface="Times New Roman" pitchFamily="18" charset="0"/>
              </a:rPr>
              <a:t> і </a:t>
            </a:r>
            <a:r>
              <a:rPr lang="ru-RU" sz="1900" dirty="0" err="1">
                <a:latin typeface="Times New Roman" pitchFamily="18" charset="0"/>
                <a:cs typeface="Times New Roman" pitchFamily="18" charset="0"/>
              </a:rPr>
              <a:t>спрямована</a:t>
            </a:r>
            <a:r>
              <a:rPr lang="ru-RU" sz="1900" dirty="0">
                <a:latin typeface="Times New Roman" pitchFamily="18" charset="0"/>
                <a:cs typeface="Times New Roman" pitchFamily="18" charset="0"/>
              </a:rPr>
              <a:t> на </a:t>
            </a:r>
            <a:r>
              <a:rPr lang="ru-RU" sz="1900" dirty="0" err="1">
                <a:latin typeface="Times New Roman" pitchFamily="18" charset="0"/>
                <a:cs typeface="Times New Roman" pitchFamily="18" charset="0"/>
              </a:rPr>
              <a:t>надання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допомоги</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мільйонам</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жителів</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регіону</a:t>
            </a:r>
            <a:r>
              <a:rPr lang="ru-RU" sz="1900" dirty="0">
                <a:latin typeface="Times New Roman" pitchFamily="18" charset="0"/>
                <a:cs typeface="Times New Roman" pitchFamily="18" charset="0"/>
              </a:rPr>
              <a:t>.</a:t>
            </a:r>
            <a:endParaRPr lang="uk-UA" sz="600" dirty="0">
              <a:latin typeface="Times New Roman" pitchFamily="18" charset="0"/>
              <a:cs typeface="Times New Roman" pitchFamily="18" charset="0"/>
            </a:endParaRPr>
          </a:p>
          <a:p>
            <a:pPr algn="ctr"/>
            <a:endParaRPr lang="uk-UA" sz="200" dirty="0">
              <a:latin typeface="Times New Roman" pitchFamily="18" charset="0"/>
              <a:cs typeface="Times New Roman" pitchFamily="18" charset="0"/>
            </a:endParaRPr>
          </a:p>
        </p:txBody>
      </p:sp>
      <p:sp>
        <p:nvSpPr>
          <p:cNvPr id="7" name="Прямоугольник 6"/>
          <p:cNvSpPr/>
          <p:nvPr/>
        </p:nvSpPr>
        <p:spPr>
          <a:xfrm>
            <a:off x="6238875" y="3366248"/>
            <a:ext cx="2915769" cy="3493264"/>
          </a:xfrm>
          <a:prstGeom prst="rect">
            <a:avLst/>
          </a:prstGeom>
          <a:solidFill>
            <a:schemeClr val="accent4">
              <a:lumMod val="20000"/>
              <a:lumOff val="80000"/>
            </a:schemeClr>
          </a:solidFill>
        </p:spPr>
        <p:txBody>
          <a:bodyPr wrap="square">
            <a:spAutoFit/>
          </a:bodyPr>
          <a:lstStyle/>
          <a:p>
            <a:pPr algn="just"/>
            <a:r>
              <a:rPr lang="uk-UA" sz="1700" dirty="0">
                <a:latin typeface="Times New Roman" pitchFamily="18" charset="0"/>
                <a:cs typeface="Times New Roman" pitchFamily="18" charset="0"/>
              </a:rPr>
              <a:t>На стан Каспійського моря негативний вплив чинять промислові забруднення, токсичні і радіоактивні відходи, безконтрольний вилов осетрових риб і загибель багатьох видів морської фауни. Тендітна екосистема Каспійського моря надзвичайно вразлива також у зв'язку з нинішнім регіональним бумом у сфері видобутку нафти і газу.</a:t>
            </a:r>
          </a:p>
        </p:txBody>
      </p:sp>
      <p:pic>
        <p:nvPicPr>
          <p:cNvPr id="7172" name="Picture 4" descr="ÐÐ°ÑÑÐ¸Ð½ÐºÐ¸ Ð¿Ð¾ Ð·Ð°Ð¿ÑÐ¾ÑÑ ÐºÐ°ÑÐ¿ÑÐ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32403"/>
            <a:ext cx="2905628" cy="4266212"/>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2232718" y="-18005"/>
            <a:ext cx="6911281" cy="461665"/>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p>
        </p:txBody>
      </p:sp>
      <p:sp>
        <p:nvSpPr>
          <p:cNvPr id="15" name="Прямоугольник 14"/>
          <p:cNvSpPr/>
          <p:nvPr/>
        </p:nvSpPr>
        <p:spPr>
          <a:xfrm>
            <a:off x="2235419" y="444899"/>
            <a:ext cx="6914674"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  УГОДИ З КОНКРЕТНИХ ВОДОЙМ</a:t>
            </a:r>
          </a:p>
        </p:txBody>
      </p:sp>
    </p:spTree>
    <p:extLst>
      <p:ext uri="{BB962C8B-B14F-4D97-AF65-F5344CB8AC3E}">
        <p14:creationId xmlns:p14="http://schemas.microsoft.com/office/powerpoint/2010/main" val="1984286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a:latin typeface="Times New Roman" panose="02020603050405020304" pitchFamily="18" charset="0"/>
                <a:ea typeface="Calibri" panose="020F0502020204030204" pitchFamily="34" charset="0"/>
              </a:rPr>
              <a:t>ІІІ. «ПРИНЦИПОВИЙ» МІЖНАРОДНОГО ДОСВІДУ </a:t>
            </a:r>
          </a:p>
          <a:p>
            <a:pPr indent="194310" algn="ctr">
              <a:lnSpc>
                <a:spcPct val="107000"/>
              </a:lnSpc>
              <a:spcAft>
                <a:spcPts val="0"/>
              </a:spcAft>
            </a:pPr>
            <a:r>
              <a:rPr lang="ru-RU" b="1" i="1" u="sng" dirty="0">
                <a:latin typeface="Times New Roman" panose="02020603050405020304" pitchFamily="18" charset="0"/>
                <a:ea typeface="Calibri" panose="020F0502020204030204" pitchFamily="34" charset="0"/>
              </a:rPr>
              <a:t>УПРАВЛІННЯ ВОДНИМИ РЕСУРСАМИ</a:t>
            </a:r>
          </a:p>
        </p:txBody>
      </p:sp>
      <p:sp>
        <p:nvSpPr>
          <p:cNvPr id="3" name="Номер слайда 2"/>
          <p:cNvSpPr>
            <a:spLocks noGrp="1"/>
          </p:cNvSpPr>
          <p:nvPr>
            <p:ph type="sldNum" sz="quarter" idx="12"/>
          </p:nvPr>
        </p:nvSpPr>
        <p:spPr/>
        <p:txBody>
          <a:bodyPr/>
          <a:lstStyle/>
          <a:p>
            <a:pPr>
              <a:defRPr/>
            </a:pPr>
            <a:fld id="{0AEB593D-4678-4364-9E8D-F7EADF1EAEA5}" type="slidenum">
              <a:rPr lang="hu-HU" smtClean="0"/>
              <a:pPr>
                <a:defRPr/>
              </a:pPr>
              <a:t>15</a:t>
            </a:fld>
            <a:endParaRPr lang="hu-HU"/>
          </a:p>
        </p:txBody>
      </p:sp>
      <p:sp>
        <p:nvSpPr>
          <p:cNvPr id="7" name="Прямоугольник 6"/>
          <p:cNvSpPr/>
          <p:nvPr/>
        </p:nvSpPr>
        <p:spPr>
          <a:xfrm>
            <a:off x="36487" y="2132856"/>
            <a:ext cx="9090339" cy="4539704"/>
          </a:xfrm>
          <a:prstGeom prst="rect">
            <a:avLst/>
          </a:prstGeom>
          <a:solidFill>
            <a:schemeClr val="accent5">
              <a:lumMod val="20000"/>
              <a:lumOff val="80000"/>
            </a:schemeClr>
          </a:solidFill>
        </p:spPr>
        <p:txBody>
          <a:bodyPr wrap="square">
            <a:spAutoFit/>
          </a:bodyPr>
          <a:lstStyle/>
          <a:p>
            <a:pPr lvl="0" algn="just"/>
            <a:r>
              <a:rPr lang="uk-UA" sz="1700" b="1" u="sng" dirty="0">
                <a:solidFill>
                  <a:srgbClr val="383838"/>
                </a:solidFill>
                <a:latin typeface="Arial"/>
                <a:cs typeface="Times New Roman"/>
              </a:rPr>
              <a:t>І.</a:t>
            </a:r>
            <a:r>
              <a:rPr lang="uk-UA" sz="1600" b="1" i="1" u="sng" dirty="0"/>
              <a:t> Принцип «Високий рівень охорони». </a:t>
            </a:r>
          </a:p>
          <a:p>
            <a:pPr lvl="0" algn="just"/>
            <a:r>
              <a:rPr lang="uk-UA" sz="1600" dirty="0">
                <a:solidFill>
                  <a:srgbClr val="383838"/>
                </a:solidFill>
                <a:latin typeface="Arial"/>
                <a:ea typeface="Calibri"/>
                <a:cs typeface="Times New Roman"/>
              </a:rPr>
              <a:t>У контексті управління водними ресурсами цей принцип потребує, щоб зусилля щодо збереження людського здоров'я, водних ресурсів і природних екосистем було спрямовано скоріше на високий рівень охорони, аніж установлено на мінімально прийнятному рівні.</a:t>
            </a:r>
          </a:p>
          <a:p>
            <a:pPr lvl="0" algn="just"/>
            <a:r>
              <a:rPr lang="uk-UA" sz="1600" b="1" i="1" u="sng" dirty="0"/>
              <a:t>ІІ. Принцип обережності.</a:t>
            </a:r>
          </a:p>
          <a:p>
            <a:pPr lvl="0" algn="just"/>
            <a:r>
              <a:rPr lang="uk-UA" sz="1600" dirty="0">
                <a:solidFill>
                  <a:srgbClr val="383838"/>
                </a:solidFill>
                <a:latin typeface="Arial"/>
                <a:ea typeface="Calibri"/>
                <a:cs typeface="Times New Roman"/>
              </a:rPr>
              <a:t>Багато наукових уявлень, які є основою нашого розуміння водних екосистем і, зокрема, впливу забруднення на здоров'я людини та стан довкілля, залишаються неповними. Тому принцип обережності потребує, щоб стратегія завжди базувалася на науковому знанні, відхилення ж повинні допускатися в бік обережності кожного разу, коли є сумнів або недостатня інформація.</a:t>
            </a:r>
          </a:p>
          <a:p>
            <a:pPr lvl="0" algn="just"/>
            <a:r>
              <a:rPr lang="uk-UA" sz="1600" b="1" i="1" u="sng" dirty="0"/>
              <a:t>ІІІ. Принцип «Профілактичні засоби».</a:t>
            </a:r>
          </a:p>
          <a:p>
            <a:pPr lvl="0" algn="just"/>
            <a:r>
              <a:rPr lang="uk-UA" sz="1600" dirty="0">
                <a:solidFill>
                  <a:srgbClr val="383838"/>
                </a:solidFill>
                <a:latin typeface="Arial"/>
                <a:ea typeface="Calibri"/>
                <a:cs typeface="Times New Roman"/>
              </a:rPr>
              <a:t>Цей принцип визнає моральний борг із запобігання збитку довкіллю. Він також визнає труднощі та високу вартість відновлювання або виправлення порушень довкілля. Наприклад, у випадку порушення чутливої водної екосистеми може виявитися неможливим її відновлення. Якщо водоносний горизонт забруднено залишками пестицидів, то іноді можуть бути потрібні десятиріччя для того, щоб він очистився, і протягом цього часу його не можна використовувати як джерело питної води без застосування очисних споруд, що дорого коштують.</a:t>
            </a:r>
          </a:p>
        </p:txBody>
      </p:sp>
      <p:sp>
        <p:nvSpPr>
          <p:cNvPr id="11" name="Скругленный прямоугольник 10"/>
          <p:cNvSpPr/>
          <p:nvPr/>
        </p:nvSpPr>
        <p:spPr>
          <a:xfrm>
            <a:off x="2484" y="673027"/>
            <a:ext cx="9124342" cy="145982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err="1">
                <a:solidFill>
                  <a:schemeClr val="tx1">
                    <a:lumMod val="95000"/>
                    <a:lumOff val="5000"/>
                  </a:schemeClr>
                </a:solidFill>
                <a:latin typeface="Times New Roman" pitchFamily="18" charset="0"/>
                <a:cs typeface="Times New Roman" pitchFamily="18" charset="0"/>
              </a:rPr>
              <a:t>Провідні</a:t>
            </a:r>
            <a:r>
              <a:rPr lang="ru-RU" sz="1600" b="1" u="sng" dirty="0">
                <a:solidFill>
                  <a:schemeClr val="tx1">
                    <a:lumMod val="95000"/>
                    <a:lumOff val="5000"/>
                  </a:schemeClr>
                </a:solidFill>
                <a:latin typeface="Times New Roman" pitchFamily="18" charset="0"/>
                <a:cs typeface="Times New Roman" pitchFamily="18" charset="0"/>
              </a:rPr>
              <a:t> </a:t>
            </a:r>
            <a:r>
              <a:rPr lang="ru-RU" sz="1600" b="1" u="sng" dirty="0" err="1">
                <a:solidFill>
                  <a:schemeClr val="tx1">
                    <a:lumMod val="95000"/>
                    <a:lumOff val="5000"/>
                  </a:schemeClr>
                </a:solidFill>
                <a:latin typeface="Times New Roman" pitchFamily="18" charset="0"/>
                <a:cs typeface="Times New Roman" pitchFamily="18" charset="0"/>
              </a:rPr>
              <a:t>принципи</a:t>
            </a:r>
            <a:r>
              <a:rPr lang="ru-RU" sz="1600" b="1" u="sng" dirty="0">
                <a:solidFill>
                  <a:schemeClr val="tx1">
                    <a:lumMod val="95000"/>
                    <a:lumOff val="5000"/>
                  </a:schemeClr>
                </a:solidFill>
                <a:latin typeface="Times New Roman" pitchFamily="18" charset="0"/>
                <a:cs typeface="Times New Roman" pitchFamily="18" charset="0"/>
              </a:rPr>
              <a:t> </a:t>
            </a:r>
            <a:r>
              <a:rPr lang="ru-RU" sz="1600" b="1" u="sng" dirty="0" err="1">
                <a:solidFill>
                  <a:schemeClr val="tx1">
                    <a:lumMod val="95000"/>
                    <a:lumOff val="5000"/>
                  </a:schemeClr>
                </a:solidFill>
                <a:latin typeface="Times New Roman" pitchFamily="18" charset="0"/>
                <a:cs typeface="Times New Roman" pitchFamily="18" charset="0"/>
              </a:rPr>
              <a:t>управління</a:t>
            </a:r>
            <a:r>
              <a:rPr lang="ru-RU" sz="1600" b="1" u="sng" dirty="0">
                <a:solidFill>
                  <a:schemeClr val="tx1">
                    <a:lumMod val="95000"/>
                    <a:lumOff val="5000"/>
                  </a:schemeClr>
                </a:solidFill>
                <a:latin typeface="Times New Roman" pitchFamily="18" charset="0"/>
                <a:cs typeface="Times New Roman" pitchFamily="18" charset="0"/>
              </a:rPr>
              <a:t> </a:t>
            </a:r>
            <a:r>
              <a:rPr lang="ru-RU" sz="1600" b="1" u="sng" dirty="0" err="1">
                <a:solidFill>
                  <a:schemeClr val="tx1">
                    <a:lumMod val="95000"/>
                    <a:lumOff val="5000"/>
                  </a:schemeClr>
                </a:solidFill>
                <a:latin typeface="Times New Roman" pitchFamily="18" charset="0"/>
                <a:cs typeface="Times New Roman" pitchFamily="18" charset="0"/>
              </a:rPr>
              <a:t>водними</a:t>
            </a:r>
            <a:r>
              <a:rPr lang="ru-RU" sz="1600" b="1" u="sng" dirty="0">
                <a:solidFill>
                  <a:schemeClr val="tx1">
                    <a:lumMod val="95000"/>
                    <a:lumOff val="5000"/>
                  </a:schemeClr>
                </a:solidFill>
                <a:latin typeface="Times New Roman" pitchFamily="18" charset="0"/>
                <a:cs typeface="Times New Roman" pitchFamily="18" charset="0"/>
              </a:rPr>
              <a:t> ресурсами </a:t>
            </a:r>
            <a:r>
              <a:rPr lang="ru-RU" sz="1600" b="1" u="sng" dirty="0" err="1">
                <a:solidFill>
                  <a:schemeClr val="tx1">
                    <a:lumMod val="95000"/>
                    <a:lumOff val="5000"/>
                  </a:schemeClr>
                </a:solidFill>
                <a:latin typeface="Times New Roman" pitchFamily="18" charset="0"/>
                <a:cs typeface="Times New Roman" pitchFamily="18" charset="0"/>
              </a:rPr>
              <a:t>Європейського</a:t>
            </a:r>
            <a:r>
              <a:rPr lang="ru-RU" sz="1600" b="1" u="sng" dirty="0">
                <a:solidFill>
                  <a:schemeClr val="tx1">
                    <a:lumMod val="95000"/>
                    <a:lumOff val="5000"/>
                  </a:schemeClr>
                </a:solidFill>
                <a:latin typeface="Times New Roman" pitchFamily="18" charset="0"/>
                <a:cs typeface="Times New Roman" pitchFamily="18" charset="0"/>
              </a:rPr>
              <a:t> Союзу</a:t>
            </a:r>
          </a:p>
          <a:p>
            <a:pPr algn="just"/>
            <a:r>
              <a:rPr lang="ru-RU" sz="1600" b="1" i="1" dirty="0" err="1">
                <a:solidFill>
                  <a:schemeClr val="tx1">
                    <a:lumMod val="95000"/>
                    <a:lumOff val="5000"/>
                  </a:schemeClr>
                </a:solidFill>
                <a:latin typeface="Times New Roman" pitchFamily="18" charset="0"/>
                <a:cs typeface="Times New Roman" pitchFamily="18" charset="0"/>
              </a:rPr>
              <a:t>Основними</a:t>
            </a:r>
            <a:r>
              <a:rPr lang="ru-RU" sz="1600" b="1" i="1" dirty="0">
                <a:solidFill>
                  <a:schemeClr val="tx1">
                    <a:lumMod val="95000"/>
                    <a:lumOff val="5000"/>
                  </a:schemeClr>
                </a:solidFill>
                <a:latin typeface="Times New Roman" pitchFamily="18" charset="0"/>
                <a:cs typeface="Times New Roman" pitchFamily="18" charset="0"/>
              </a:rPr>
              <a:t> принципами </a:t>
            </a:r>
            <a:r>
              <a:rPr lang="ru-RU" sz="1600" b="1" i="1" dirty="0" err="1">
                <a:solidFill>
                  <a:schemeClr val="tx1">
                    <a:lumMod val="95000"/>
                    <a:lumOff val="5000"/>
                  </a:schemeClr>
                </a:solidFill>
                <a:latin typeface="Times New Roman" pitchFamily="18" charset="0"/>
                <a:cs typeface="Times New Roman" pitchFamily="18" charset="0"/>
              </a:rPr>
              <a:t>управління</a:t>
            </a:r>
            <a:r>
              <a:rPr lang="ru-RU" sz="1600" b="1" i="1" dirty="0">
                <a:solidFill>
                  <a:schemeClr val="tx1">
                    <a:lumMod val="95000"/>
                    <a:lumOff val="5000"/>
                  </a:schemeClr>
                </a:solidFill>
                <a:latin typeface="Times New Roman" pitchFamily="18" charset="0"/>
                <a:cs typeface="Times New Roman" pitchFamily="18" charset="0"/>
              </a:rPr>
              <a:t> в </a:t>
            </a:r>
            <a:r>
              <a:rPr lang="ru-RU" sz="1600" b="1" i="1" dirty="0" err="1">
                <a:solidFill>
                  <a:schemeClr val="tx1">
                    <a:lumMod val="95000"/>
                    <a:lumOff val="5000"/>
                  </a:schemeClr>
                </a:solidFill>
                <a:latin typeface="Times New Roman" pitchFamily="18" charset="0"/>
                <a:cs typeface="Times New Roman" pitchFamily="18" charset="0"/>
              </a:rPr>
              <a:t>галузі</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використання</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охорони</a:t>
            </a:r>
            <a:r>
              <a:rPr lang="ru-RU" sz="1600" b="1" i="1" dirty="0">
                <a:solidFill>
                  <a:schemeClr val="tx1">
                    <a:lumMod val="95000"/>
                    <a:lumOff val="5000"/>
                  </a:schemeClr>
                </a:solidFill>
                <a:latin typeface="Times New Roman" pitchFamily="18" charset="0"/>
                <a:cs typeface="Times New Roman" pitchFamily="18" charset="0"/>
              </a:rPr>
              <a:t> та </a:t>
            </a:r>
            <a:r>
              <a:rPr lang="ru-RU" sz="1600" b="1" i="1" dirty="0" err="1">
                <a:solidFill>
                  <a:schemeClr val="tx1">
                    <a:lumMod val="95000"/>
                    <a:lumOff val="5000"/>
                  </a:schemeClr>
                </a:solidFill>
                <a:latin typeface="Times New Roman" pitchFamily="18" charset="0"/>
                <a:cs typeface="Times New Roman" pitchFamily="18" charset="0"/>
              </a:rPr>
              <a:t>управління</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водних</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ресурсів</a:t>
            </a:r>
            <a:r>
              <a:rPr lang="ru-RU" sz="1600" b="1" i="1" dirty="0">
                <a:solidFill>
                  <a:schemeClr val="tx1">
                    <a:lumMod val="95000"/>
                    <a:lumOff val="5000"/>
                  </a:schemeClr>
                </a:solidFill>
                <a:latin typeface="Times New Roman" pitchFamily="18" charset="0"/>
                <a:cs typeface="Times New Roman" pitchFamily="18" charset="0"/>
              </a:rPr>
              <a:t> є </a:t>
            </a:r>
            <a:r>
              <a:rPr lang="ru-RU" sz="1600" b="1" i="1" dirty="0" err="1">
                <a:solidFill>
                  <a:schemeClr val="tx1">
                    <a:lumMod val="95000"/>
                    <a:lumOff val="5000"/>
                  </a:schemeClr>
                </a:solidFill>
                <a:latin typeface="Times New Roman" pitchFamily="18" charset="0"/>
                <a:cs typeface="Times New Roman" pitchFamily="18" charset="0"/>
              </a:rPr>
              <a:t>положення</a:t>
            </a:r>
            <a:r>
              <a:rPr lang="ru-RU" sz="1600" b="1" i="1" dirty="0">
                <a:solidFill>
                  <a:schemeClr val="tx1">
                    <a:lumMod val="95000"/>
                    <a:lumOff val="5000"/>
                  </a:schemeClr>
                </a:solidFill>
                <a:latin typeface="Times New Roman" pitchFamily="18" charset="0"/>
                <a:cs typeface="Times New Roman" pitchFamily="18" charset="0"/>
              </a:rPr>
              <a:t>, на </a:t>
            </a:r>
            <a:r>
              <a:rPr lang="ru-RU" sz="1600" b="1" i="1" dirty="0" err="1">
                <a:solidFill>
                  <a:schemeClr val="tx1">
                    <a:lumMod val="95000"/>
                    <a:lumOff val="5000"/>
                  </a:schemeClr>
                </a:solidFill>
                <a:latin typeface="Times New Roman" pitchFamily="18" charset="0"/>
                <a:cs typeface="Times New Roman" pitchFamily="18" charset="0"/>
              </a:rPr>
              <a:t>основі</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яких</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будується</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водогосподарська</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політика</a:t>
            </a:r>
            <a:r>
              <a:rPr lang="ru-RU" sz="1600" b="1" i="1" dirty="0">
                <a:solidFill>
                  <a:schemeClr val="tx1">
                    <a:lumMod val="95000"/>
                    <a:lumOff val="5000"/>
                  </a:schemeClr>
                </a:solidFill>
                <a:latin typeface="Times New Roman" pitchFamily="18" charset="0"/>
                <a:cs typeface="Times New Roman" pitchFamily="18" charset="0"/>
              </a:rPr>
              <a:t> і </a:t>
            </a:r>
            <a:r>
              <a:rPr lang="ru-RU" sz="1600" b="1" i="1" dirty="0" err="1">
                <a:solidFill>
                  <a:schemeClr val="tx1">
                    <a:lumMod val="95000"/>
                    <a:lumOff val="5000"/>
                  </a:schemeClr>
                </a:solidFill>
                <a:latin typeface="Times New Roman" pitchFamily="18" charset="0"/>
                <a:cs typeface="Times New Roman" pitchFamily="18" charset="0"/>
              </a:rPr>
              <a:t>які</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становлять</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теоретичну</a:t>
            </a:r>
            <a:r>
              <a:rPr lang="ru-RU" sz="1600" b="1" i="1" dirty="0">
                <a:solidFill>
                  <a:schemeClr val="tx1">
                    <a:lumMod val="95000"/>
                    <a:lumOff val="5000"/>
                  </a:schemeClr>
                </a:solidFill>
                <a:latin typeface="Times New Roman" pitchFamily="18" charset="0"/>
                <a:cs typeface="Times New Roman" pitchFamily="18" charset="0"/>
              </a:rPr>
              <a:t> базу </a:t>
            </a:r>
            <a:r>
              <a:rPr lang="ru-RU" sz="1600" b="1" i="1" dirty="0" err="1">
                <a:solidFill>
                  <a:schemeClr val="tx1">
                    <a:lumMod val="95000"/>
                    <a:lumOff val="5000"/>
                  </a:schemeClr>
                </a:solidFill>
                <a:latin typeface="Times New Roman" pitchFamily="18" charset="0"/>
                <a:cs typeface="Times New Roman" pitchFamily="18" charset="0"/>
              </a:rPr>
              <a:t>водоохоронної</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діяльності</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Політика</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Європейського</a:t>
            </a:r>
            <a:r>
              <a:rPr lang="ru-RU" sz="1600" b="1" i="1" dirty="0">
                <a:solidFill>
                  <a:schemeClr val="tx1">
                    <a:lumMod val="95000"/>
                    <a:lumOff val="5000"/>
                  </a:schemeClr>
                </a:solidFill>
                <a:latin typeface="Times New Roman" pitchFamily="18" charset="0"/>
                <a:cs typeface="Times New Roman" pitchFamily="18" charset="0"/>
              </a:rPr>
              <a:t> Союзу (ЄС) та </a:t>
            </a:r>
            <a:r>
              <a:rPr lang="ru-RU" sz="1600" b="1" i="1" dirty="0" err="1">
                <a:solidFill>
                  <a:schemeClr val="tx1">
                    <a:lumMod val="95000"/>
                    <a:lumOff val="5000"/>
                  </a:schemeClr>
                </a:solidFill>
                <a:latin typeface="Times New Roman" pitchFamily="18" charset="0"/>
                <a:cs typeface="Times New Roman" pitchFamily="18" charset="0"/>
              </a:rPr>
              <a:t>стратегія</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управління</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довкіллям</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зокрема</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природними</a:t>
            </a:r>
            <a:r>
              <a:rPr lang="ru-RU" sz="1600" b="1" i="1" dirty="0">
                <a:solidFill>
                  <a:schemeClr val="tx1">
                    <a:lumMod val="95000"/>
                    <a:lumOff val="5000"/>
                  </a:schemeClr>
                </a:solidFill>
                <a:latin typeface="Times New Roman" pitchFamily="18" charset="0"/>
                <a:cs typeface="Times New Roman" pitchFamily="18" charset="0"/>
              </a:rPr>
              <a:t> водами, </a:t>
            </a:r>
            <a:r>
              <a:rPr lang="ru-RU" sz="1600" b="1" i="1" dirty="0" err="1">
                <a:solidFill>
                  <a:schemeClr val="tx1">
                    <a:lumMod val="95000"/>
                    <a:lumOff val="5000"/>
                  </a:schemeClr>
                </a:solidFill>
                <a:latin typeface="Times New Roman" pitchFamily="18" charset="0"/>
                <a:cs typeface="Times New Roman" pitchFamily="18" charset="0"/>
              </a:rPr>
              <a:t>прагне</a:t>
            </a:r>
            <a:r>
              <a:rPr lang="ru-RU" sz="1600" b="1" i="1" dirty="0">
                <a:solidFill>
                  <a:schemeClr val="tx1">
                    <a:lumMod val="95000"/>
                    <a:lumOff val="5000"/>
                  </a:schemeClr>
                </a:solidFill>
                <a:latin typeface="Times New Roman" pitchFamily="18" charset="0"/>
                <a:cs typeface="Times New Roman" pitchFamily="18" charset="0"/>
              </a:rPr>
              <a:t> до </a:t>
            </a:r>
            <a:r>
              <a:rPr lang="ru-RU" sz="1600" b="1" i="1" dirty="0" err="1">
                <a:solidFill>
                  <a:schemeClr val="tx1">
                    <a:lumMod val="95000"/>
                    <a:lumOff val="5000"/>
                  </a:schemeClr>
                </a:solidFill>
                <a:latin typeface="Times New Roman" pitchFamily="18" charset="0"/>
                <a:cs typeface="Times New Roman" pitchFamily="18" charset="0"/>
              </a:rPr>
              <a:t>досягнення</a:t>
            </a:r>
            <a:r>
              <a:rPr lang="ru-RU" sz="1600" b="1" i="1" dirty="0">
                <a:solidFill>
                  <a:schemeClr val="tx1">
                    <a:lumMod val="95000"/>
                    <a:lumOff val="5000"/>
                  </a:schemeClr>
                </a:solidFill>
                <a:latin typeface="Times New Roman" pitchFamily="18" charset="0"/>
                <a:cs typeface="Times New Roman" pitchFamily="18" charset="0"/>
              </a:rPr>
              <a:t> </a:t>
            </a:r>
            <a:r>
              <a:rPr lang="ru-RU" sz="1600" b="1" i="1" dirty="0" err="1">
                <a:solidFill>
                  <a:schemeClr val="tx1">
                    <a:lumMod val="95000"/>
                    <a:lumOff val="5000"/>
                  </a:schemeClr>
                </a:solidFill>
                <a:latin typeface="Times New Roman" pitchFamily="18" charset="0"/>
                <a:cs typeface="Times New Roman" pitchFamily="18" charset="0"/>
              </a:rPr>
              <a:t>стійкості</a:t>
            </a:r>
            <a:r>
              <a:rPr lang="ru-RU" sz="1600" b="1" i="1"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00685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Провідні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принципи</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управління</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водними</a:t>
            </a:r>
            <a:r>
              <a:rPr lang="ru-RU" b="1" i="1" u="sng" dirty="0">
                <a:latin typeface="Times New Roman" panose="02020603050405020304" pitchFamily="18" charset="0"/>
                <a:ea typeface="Calibri" panose="020F0502020204030204" pitchFamily="34" charset="0"/>
              </a:rPr>
              <a:t> ресурсами </a:t>
            </a:r>
            <a:r>
              <a:rPr lang="ru-RU" b="1" i="1" u="sng" dirty="0" err="1">
                <a:latin typeface="Times New Roman" panose="02020603050405020304" pitchFamily="18" charset="0"/>
                <a:ea typeface="Calibri" panose="020F0502020204030204" pitchFamily="34" charset="0"/>
              </a:rPr>
              <a:t>Європейського</a:t>
            </a:r>
            <a:r>
              <a:rPr lang="ru-RU" b="1" i="1" u="sng" dirty="0">
                <a:latin typeface="Times New Roman" panose="02020603050405020304" pitchFamily="18" charset="0"/>
                <a:ea typeface="Calibri" panose="020F0502020204030204" pitchFamily="34" charset="0"/>
              </a:rPr>
              <a:t> Союзу</a:t>
            </a:r>
          </a:p>
        </p:txBody>
      </p:sp>
      <p:sp>
        <p:nvSpPr>
          <p:cNvPr id="3" name="Номер слайда 2"/>
          <p:cNvSpPr>
            <a:spLocks noGrp="1"/>
          </p:cNvSpPr>
          <p:nvPr>
            <p:ph type="sldNum" sz="quarter" idx="12"/>
          </p:nvPr>
        </p:nvSpPr>
        <p:spPr/>
        <p:txBody>
          <a:bodyPr/>
          <a:lstStyle/>
          <a:p>
            <a:pPr>
              <a:defRPr/>
            </a:pPr>
            <a:fld id="{0AEB593D-4678-4364-9E8D-F7EADF1EAEA5}" type="slidenum">
              <a:rPr lang="hu-HU" smtClean="0"/>
              <a:pPr>
                <a:defRPr/>
              </a:pPr>
              <a:t>16</a:t>
            </a:fld>
            <a:endParaRPr lang="hu-HU"/>
          </a:p>
        </p:txBody>
      </p:sp>
      <p:sp>
        <p:nvSpPr>
          <p:cNvPr id="7" name="Прямоугольник 6"/>
          <p:cNvSpPr/>
          <p:nvPr/>
        </p:nvSpPr>
        <p:spPr>
          <a:xfrm>
            <a:off x="53661" y="685059"/>
            <a:ext cx="9090339" cy="5940088"/>
          </a:xfrm>
          <a:prstGeom prst="rect">
            <a:avLst/>
          </a:prstGeom>
          <a:solidFill>
            <a:schemeClr val="accent5">
              <a:lumMod val="20000"/>
              <a:lumOff val="80000"/>
            </a:schemeClr>
          </a:solidFill>
        </p:spPr>
        <p:txBody>
          <a:bodyPr wrap="square">
            <a:spAutoFit/>
          </a:bodyPr>
          <a:lstStyle/>
          <a:p>
            <a:pPr lvl="0" algn="just"/>
            <a:r>
              <a:rPr lang="uk-UA" sz="1700" b="1" u="sng" dirty="0">
                <a:solidFill>
                  <a:srgbClr val="383838"/>
                </a:solidFill>
                <a:latin typeface="Arial"/>
                <a:cs typeface="Times New Roman"/>
              </a:rPr>
              <a:t>І</a:t>
            </a:r>
            <a:r>
              <a:rPr lang="la-Latn" sz="1700" b="1" u="sng" dirty="0">
                <a:solidFill>
                  <a:srgbClr val="383838"/>
                </a:solidFill>
                <a:latin typeface="Arial"/>
                <a:cs typeface="Times New Roman"/>
              </a:rPr>
              <a:t>V</a:t>
            </a:r>
            <a:r>
              <a:rPr lang="uk-UA" sz="1700" b="1" u="sng" dirty="0">
                <a:solidFill>
                  <a:srgbClr val="383838"/>
                </a:solidFill>
                <a:latin typeface="Arial"/>
                <a:cs typeface="Times New Roman"/>
              </a:rPr>
              <a:t>.</a:t>
            </a:r>
            <a:r>
              <a:rPr lang="uk-UA" sz="1600" b="1" i="1" u="sng" dirty="0"/>
              <a:t> Принцип «</a:t>
            </a:r>
            <a:r>
              <a:rPr lang="ru-RU" sz="1600" b="1" i="1" u="sng" dirty="0" err="1"/>
              <a:t>Збиток</a:t>
            </a:r>
            <a:r>
              <a:rPr lang="ru-RU" sz="1600" b="1" i="1" u="sng" dirty="0"/>
              <a:t> </a:t>
            </a:r>
            <a:r>
              <a:rPr lang="ru-RU" sz="1600" b="1" i="1" u="sng" dirty="0" err="1"/>
              <a:t>має</a:t>
            </a:r>
            <a:r>
              <a:rPr lang="ru-RU" sz="1600" b="1" i="1" u="sng" dirty="0"/>
              <a:t> бути </a:t>
            </a:r>
            <a:r>
              <a:rPr lang="ru-RU" sz="1600" b="1" i="1" u="sng" dirty="0" err="1"/>
              <a:t>виправлений</a:t>
            </a:r>
            <a:r>
              <a:rPr lang="ru-RU" sz="1600" b="1" i="1" u="sng" dirty="0"/>
              <a:t> у </a:t>
            </a:r>
            <a:r>
              <a:rPr lang="ru-RU" sz="1600" b="1" i="1" u="sng" dirty="0" err="1"/>
              <a:t>джерелі</a:t>
            </a:r>
            <a:r>
              <a:rPr lang="uk-UA" sz="1600" b="1" i="1" u="sng" dirty="0"/>
              <a:t>». </a:t>
            </a:r>
          </a:p>
          <a:p>
            <a:pPr lvl="0" algn="just"/>
            <a:r>
              <a:rPr lang="uk-UA" sz="1600" dirty="0">
                <a:solidFill>
                  <a:srgbClr val="383838"/>
                </a:solidFill>
                <a:latin typeface="Arial"/>
                <a:ea typeface="Calibri"/>
                <a:cs typeface="Times New Roman"/>
              </a:rPr>
              <a:t>Цей принцип логічно виходить із принципу "профілактичних засобів", але використовується у випадку виявлення нанесення збитку довкіллю. Повсюди, де можливо, мають спочатку вживатися дії для припинення діяльності з порушення, а потім – для пошуку технічних рішень щодо ліквідації проблеми "нижче за течією".</a:t>
            </a:r>
          </a:p>
          <a:p>
            <a:pPr lvl="0" algn="just"/>
            <a:endParaRPr lang="uk-UA" sz="1600" b="1" i="1" u="sng" dirty="0"/>
          </a:p>
          <a:p>
            <a:pPr lvl="0" algn="just"/>
            <a:r>
              <a:rPr lang="uk-UA" sz="1700" b="1" i="1" u="sng" dirty="0"/>
              <a:t>V. Принцип  «</a:t>
            </a:r>
            <a:r>
              <a:rPr lang="ru-RU" sz="1700" b="1" i="1" u="sng" dirty="0"/>
              <a:t>Той, </a:t>
            </a:r>
            <a:r>
              <a:rPr lang="ru-RU" sz="1700" b="1" i="1" u="sng" dirty="0" err="1"/>
              <a:t>хто</a:t>
            </a:r>
            <a:r>
              <a:rPr lang="ru-RU" sz="1700" b="1" i="1" u="sng" dirty="0"/>
              <a:t> </a:t>
            </a:r>
            <a:r>
              <a:rPr lang="ru-RU" sz="1700" b="1" i="1" u="sng" dirty="0" err="1"/>
              <a:t>забруднює</a:t>
            </a:r>
            <a:r>
              <a:rPr lang="ru-RU" sz="1700" b="1" i="1" u="sng" dirty="0"/>
              <a:t> – </a:t>
            </a:r>
            <a:r>
              <a:rPr lang="ru-RU" sz="1700" b="1" i="1" u="sng" dirty="0" err="1"/>
              <a:t>має</a:t>
            </a:r>
            <a:r>
              <a:rPr lang="ru-RU" sz="1700" b="1" i="1" u="sng" dirty="0"/>
              <a:t> </a:t>
            </a:r>
            <a:r>
              <a:rPr lang="ru-RU" sz="1700" b="1" i="1" u="sng" dirty="0" err="1"/>
              <a:t>платити</a:t>
            </a:r>
            <a:r>
              <a:rPr lang="ru-RU" sz="1700" b="1" i="1" u="sng" dirty="0"/>
              <a:t>»</a:t>
            </a:r>
            <a:r>
              <a:rPr lang="uk-UA" sz="1700" b="1" i="1" u="sng" dirty="0"/>
              <a:t>.</a:t>
            </a:r>
          </a:p>
          <a:p>
            <a:pPr lvl="0" algn="just"/>
            <a:r>
              <a:rPr lang="uk-UA" sz="1700" dirty="0">
                <a:solidFill>
                  <a:srgbClr val="383838"/>
                </a:solidFill>
                <a:latin typeface="Arial"/>
                <a:ea typeface="Calibri"/>
                <a:cs typeface="Times New Roman"/>
              </a:rPr>
              <a:t>Цей принцип встановлює, що витрати на заходи щодо </a:t>
            </a:r>
          </a:p>
          <a:p>
            <a:pPr lvl="0" algn="just"/>
            <a:r>
              <a:rPr lang="uk-UA" sz="1700" dirty="0">
                <a:solidFill>
                  <a:srgbClr val="383838"/>
                </a:solidFill>
                <a:latin typeface="Arial"/>
                <a:ea typeface="Calibri"/>
                <a:cs typeface="Times New Roman"/>
              </a:rPr>
              <a:t>запобігання забруднення повинні нести потенційні </a:t>
            </a:r>
          </a:p>
          <a:p>
            <a:pPr lvl="0" algn="just"/>
            <a:r>
              <a:rPr lang="uk-UA" sz="1700" dirty="0">
                <a:solidFill>
                  <a:srgbClr val="383838"/>
                </a:solidFill>
                <a:latin typeface="Arial"/>
                <a:ea typeface="Calibri"/>
                <a:cs typeface="Times New Roman"/>
              </a:rPr>
              <a:t>забруднювачі. Це допомагає запобігати </a:t>
            </a:r>
          </a:p>
          <a:p>
            <a:pPr lvl="0" algn="just"/>
            <a:r>
              <a:rPr lang="uk-UA" sz="1700" dirty="0">
                <a:solidFill>
                  <a:srgbClr val="383838"/>
                </a:solidFill>
                <a:latin typeface="Arial"/>
                <a:ea typeface="Calibri"/>
                <a:cs typeface="Times New Roman"/>
              </a:rPr>
              <a:t>перекрученням у конкуренції, забезпечуючи </a:t>
            </a:r>
          </a:p>
          <a:p>
            <a:pPr lvl="0" algn="just"/>
            <a:r>
              <a:rPr lang="uk-UA" sz="1700" dirty="0">
                <a:solidFill>
                  <a:srgbClr val="383838"/>
                </a:solidFill>
                <a:latin typeface="Arial"/>
                <a:ea typeface="Calibri"/>
                <a:cs typeface="Times New Roman"/>
              </a:rPr>
              <a:t>віднесення  природоохоронних витрат на </a:t>
            </a:r>
          </a:p>
          <a:p>
            <a:pPr lvl="0" algn="just"/>
            <a:r>
              <a:rPr lang="uk-UA" sz="1700" dirty="0">
                <a:solidFill>
                  <a:srgbClr val="383838"/>
                </a:solidFill>
                <a:latin typeface="Arial"/>
                <a:ea typeface="Calibri"/>
                <a:cs typeface="Times New Roman"/>
              </a:rPr>
              <a:t>забруднювача.  Принцип також установлює, що </a:t>
            </a:r>
          </a:p>
          <a:p>
            <a:pPr lvl="0" algn="just"/>
            <a:r>
              <a:rPr lang="uk-UA" sz="1700" dirty="0">
                <a:solidFill>
                  <a:srgbClr val="383838"/>
                </a:solidFill>
                <a:latin typeface="Arial"/>
                <a:ea typeface="Calibri"/>
                <a:cs typeface="Times New Roman"/>
              </a:rPr>
              <a:t>у випадку нанесення збитку забруднювач сплачує за </a:t>
            </a:r>
          </a:p>
          <a:p>
            <a:pPr lvl="0" algn="just"/>
            <a:r>
              <a:rPr lang="uk-UA" sz="1700" dirty="0">
                <a:solidFill>
                  <a:srgbClr val="383838"/>
                </a:solidFill>
                <a:latin typeface="Arial"/>
                <a:ea typeface="Calibri"/>
                <a:cs typeface="Times New Roman"/>
              </a:rPr>
              <a:t>вартість будь-якого збитку. Це діє як стимул до </a:t>
            </a:r>
          </a:p>
          <a:p>
            <a:pPr lvl="0" algn="just"/>
            <a:r>
              <a:rPr lang="uk-UA" sz="1700" dirty="0">
                <a:solidFill>
                  <a:srgbClr val="383838"/>
                </a:solidFill>
                <a:latin typeface="Arial"/>
                <a:ea typeface="Calibri"/>
                <a:cs typeface="Times New Roman"/>
              </a:rPr>
              <a:t>ефективного контролю забруднення в джерелі.  </a:t>
            </a:r>
          </a:p>
          <a:p>
            <a:pPr lvl="0" algn="just"/>
            <a:r>
              <a:rPr lang="uk-UA" sz="1600" dirty="0">
                <a:solidFill>
                  <a:srgbClr val="383838"/>
                </a:solidFill>
                <a:latin typeface="Arial"/>
                <a:ea typeface="Calibri"/>
                <a:cs typeface="Times New Roman"/>
              </a:rPr>
              <a:t>                                                                                                     </a:t>
            </a:r>
            <a:r>
              <a:rPr lang="ru-RU" sz="1700" b="1" u="sng" dirty="0" err="1"/>
              <a:t>Сміттєві</a:t>
            </a:r>
            <a:r>
              <a:rPr lang="ru-RU" sz="1700" b="1" u="sng" dirty="0"/>
              <a:t> </a:t>
            </a:r>
            <a:r>
              <a:rPr lang="ru-RU" sz="1700" b="1" u="sng" dirty="0" err="1"/>
              <a:t>ріки</a:t>
            </a:r>
            <a:r>
              <a:rPr lang="ru-RU" sz="1700" b="1" u="sng" dirty="0"/>
              <a:t> </a:t>
            </a:r>
            <a:r>
              <a:rPr lang="ru-RU" sz="1700" b="1" u="sng" dirty="0" err="1"/>
              <a:t>Закарпаття</a:t>
            </a:r>
            <a:endParaRPr lang="uk-UA" sz="1700" b="1" dirty="0">
              <a:solidFill>
                <a:srgbClr val="383838"/>
              </a:solidFill>
              <a:latin typeface="Arial"/>
              <a:ea typeface="Calibri"/>
              <a:cs typeface="Times New Roman"/>
            </a:endParaRPr>
          </a:p>
          <a:p>
            <a:pPr lvl="0" algn="just"/>
            <a:r>
              <a:rPr lang="uk-UA" sz="1600" dirty="0">
                <a:solidFill>
                  <a:srgbClr val="383838"/>
                </a:solidFill>
                <a:latin typeface="Arial"/>
                <a:ea typeface="Calibri"/>
                <a:cs typeface="Times New Roman"/>
              </a:rPr>
              <a:t>                                                                                                         </a:t>
            </a:r>
            <a:r>
              <a:rPr lang="la-Latn" sz="1200" dirty="0">
                <a:solidFill>
                  <a:srgbClr val="383838"/>
                </a:solidFill>
                <a:latin typeface="Arial"/>
                <a:ea typeface="Calibri"/>
                <a:cs typeface="Times New Roman"/>
                <a:hlinkClick r:id="rId3"/>
              </a:rPr>
              <a:t>https://goloskarpat.info/analytics/</a:t>
            </a:r>
            <a:endParaRPr lang="uk-UA" sz="1200" dirty="0">
              <a:solidFill>
                <a:srgbClr val="383838"/>
              </a:solidFill>
              <a:latin typeface="Arial"/>
              <a:ea typeface="Calibri"/>
              <a:cs typeface="Times New Roman"/>
            </a:endParaRPr>
          </a:p>
          <a:p>
            <a:pPr lvl="0" algn="just"/>
            <a:r>
              <a:rPr lang="uk-UA" sz="1600" b="1" i="1" u="sng" dirty="0"/>
              <a:t>VІ. Принцип «Використання існуючих науково-технічних даних».</a:t>
            </a:r>
          </a:p>
          <a:p>
            <a:pPr lvl="0" algn="just"/>
            <a:r>
              <a:rPr lang="uk-UA" sz="1600" dirty="0">
                <a:solidFill>
                  <a:srgbClr val="383838"/>
                </a:solidFill>
                <a:latin typeface="Arial"/>
                <a:ea typeface="Calibri"/>
                <a:cs typeface="Times New Roman"/>
              </a:rPr>
              <a:t>Усі зусилля мають бути спрямовані на те, щоб при розробці стратегічних рішень якомога краще використати наукову базу про стан довкілля та вплив на нього людської діяльності. Також необхідно використовувати найточнішу інформацію про кращі методи та засоби запобігання екологічним проблемам і ліквідації їхніх наслідків у сфері водного господарства.</a:t>
            </a: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601" y="2060848"/>
            <a:ext cx="377991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663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Провідні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принципи</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управління</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водними</a:t>
            </a:r>
            <a:r>
              <a:rPr lang="ru-RU" b="1" i="1" u="sng" dirty="0">
                <a:latin typeface="Times New Roman" panose="02020603050405020304" pitchFamily="18" charset="0"/>
                <a:ea typeface="Calibri" panose="020F0502020204030204" pitchFamily="34" charset="0"/>
              </a:rPr>
              <a:t> ресурсами </a:t>
            </a:r>
            <a:r>
              <a:rPr lang="ru-RU" b="1" i="1" u="sng" dirty="0" err="1">
                <a:latin typeface="Times New Roman" panose="02020603050405020304" pitchFamily="18" charset="0"/>
                <a:ea typeface="Calibri" panose="020F0502020204030204" pitchFamily="34" charset="0"/>
              </a:rPr>
              <a:t>Європейського</a:t>
            </a:r>
            <a:r>
              <a:rPr lang="ru-RU" b="1" i="1" u="sng" dirty="0">
                <a:latin typeface="Times New Roman" panose="02020603050405020304" pitchFamily="18" charset="0"/>
                <a:ea typeface="Calibri" panose="020F0502020204030204" pitchFamily="34" charset="0"/>
              </a:rPr>
              <a:t> Союзу</a:t>
            </a:r>
          </a:p>
        </p:txBody>
      </p:sp>
      <p:sp>
        <p:nvSpPr>
          <p:cNvPr id="3" name="Номер слайда 2"/>
          <p:cNvSpPr>
            <a:spLocks noGrp="1"/>
          </p:cNvSpPr>
          <p:nvPr>
            <p:ph type="sldNum" sz="quarter" idx="12"/>
          </p:nvPr>
        </p:nvSpPr>
        <p:spPr/>
        <p:txBody>
          <a:bodyPr/>
          <a:lstStyle/>
          <a:p>
            <a:pPr>
              <a:defRPr/>
            </a:pPr>
            <a:fld id="{0AEB593D-4678-4364-9E8D-F7EADF1EAEA5}" type="slidenum">
              <a:rPr lang="hu-HU" smtClean="0"/>
              <a:pPr>
                <a:defRPr/>
              </a:pPr>
              <a:t>17</a:t>
            </a:fld>
            <a:endParaRPr lang="hu-HU"/>
          </a:p>
        </p:txBody>
      </p:sp>
      <p:sp>
        <p:nvSpPr>
          <p:cNvPr id="7" name="Прямоугольник 6"/>
          <p:cNvSpPr/>
          <p:nvPr/>
        </p:nvSpPr>
        <p:spPr>
          <a:xfrm>
            <a:off x="53661" y="685059"/>
            <a:ext cx="6246531" cy="5847755"/>
          </a:xfrm>
          <a:prstGeom prst="rect">
            <a:avLst/>
          </a:prstGeom>
          <a:solidFill>
            <a:schemeClr val="accent5">
              <a:lumMod val="20000"/>
              <a:lumOff val="80000"/>
            </a:schemeClr>
          </a:solidFill>
        </p:spPr>
        <p:txBody>
          <a:bodyPr wrap="square">
            <a:spAutoFit/>
          </a:bodyPr>
          <a:lstStyle/>
          <a:p>
            <a:pPr lvl="0" algn="ctr"/>
            <a:r>
              <a:rPr lang="la-Latn" sz="2000" b="1" u="sng" dirty="0">
                <a:solidFill>
                  <a:srgbClr val="383838"/>
                </a:solidFill>
                <a:latin typeface="Arial"/>
                <a:cs typeface="Times New Roman"/>
              </a:rPr>
              <a:t>V</a:t>
            </a:r>
            <a:r>
              <a:rPr lang="uk-UA" sz="2000" b="1" u="sng" dirty="0">
                <a:solidFill>
                  <a:srgbClr val="383838"/>
                </a:solidFill>
                <a:latin typeface="Arial"/>
                <a:cs typeface="Times New Roman"/>
              </a:rPr>
              <a:t>ІІ.</a:t>
            </a:r>
            <a:r>
              <a:rPr lang="uk-UA" sz="2000" b="1" i="1" u="sng" dirty="0"/>
              <a:t> Принцип «</a:t>
            </a:r>
            <a:r>
              <a:rPr lang="ru-RU" sz="2000" b="1" i="1" u="sng" dirty="0" err="1"/>
              <a:t>Інтеграція</a:t>
            </a:r>
            <a:r>
              <a:rPr lang="uk-UA" sz="2000" b="1" i="1" u="sng" dirty="0"/>
              <a:t>». </a:t>
            </a:r>
          </a:p>
          <a:p>
            <a:pPr algn="just"/>
            <a:r>
              <a:rPr lang="ru-RU" sz="1700" dirty="0"/>
              <a:t>Водогосподарська </a:t>
            </a:r>
            <a:r>
              <a:rPr lang="ru-RU" sz="1700" dirty="0" err="1"/>
              <a:t>політика</a:t>
            </a:r>
            <a:r>
              <a:rPr lang="ru-RU" sz="1700" dirty="0"/>
              <a:t> – </a:t>
            </a:r>
            <a:r>
              <a:rPr lang="ru-RU" sz="1700" dirty="0" err="1"/>
              <a:t>це</a:t>
            </a:r>
            <a:r>
              <a:rPr lang="ru-RU" sz="1700" dirty="0"/>
              <a:t> </a:t>
            </a:r>
            <a:r>
              <a:rPr lang="ru-RU" sz="1700" dirty="0" err="1"/>
              <a:t>галузь</a:t>
            </a:r>
            <a:r>
              <a:rPr lang="ru-RU" sz="1700" dirty="0"/>
              <a:t>, яка </a:t>
            </a:r>
            <a:r>
              <a:rPr lang="ru-RU" sz="1700" dirty="0" err="1"/>
              <a:t>демонструє</a:t>
            </a:r>
            <a:r>
              <a:rPr lang="ru-RU" sz="1700" dirty="0"/>
              <a:t> </a:t>
            </a:r>
            <a:r>
              <a:rPr lang="ru-RU" sz="1700" dirty="0" err="1"/>
              <a:t>необхідність</a:t>
            </a:r>
            <a:r>
              <a:rPr lang="ru-RU" sz="1700" dirty="0"/>
              <a:t> </a:t>
            </a:r>
            <a:r>
              <a:rPr lang="ru-RU" sz="1700" dirty="0" err="1"/>
              <a:t>мати</a:t>
            </a:r>
            <a:r>
              <a:rPr lang="ru-RU" sz="1700" dirty="0"/>
              <a:t> </a:t>
            </a:r>
            <a:r>
              <a:rPr lang="ru-RU" sz="1700" dirty="0" err="1"/>
              <a:t>стійку</a:t>
            </a:r>
            <a:r>
              <a:rPr lang="ru-RU" sz="1700" dirty="0"/>
              <a:t> та </a:t>
            </a:r>
            <a:r>
              <a:rPr lang="ru-RU" sz="1700" dirty="0" err="1"/>
              <a:t>діючу</a:t>
            </a:r>
            <a:r>
              <a:rPr lang="ru-RU" sz="1700" dirty="0"/>
              <a:t> </a:t>
            </a:r>
            <a:r>
              <a:rPr lang="ru-RU" sz="1700" dirty="0" err="1"/>
              <a:t>координацію</a:t>
            </a:r>
            <a:r>
              <a:rPr lang="ru-RU" sz="1700" dirty="0"/>
              <a:t> </a:t>
            </a:r>
            <a:r>
              <a:rPr lang="ru-RU" sz="1700" dirty="0" err="1"/>
              <a:t>всіх</a:t>
            </a:r>
            <a:r>
              <a:rPr lang="ru-RU" sz="1700" dirty="0"/>
              <a:t> </a:t>
            </a:r>
            <a:r>
              <a:rPr lang="ru-RU" sz="1700" dirty="0" err="1"/>
              <a:t>відповідних</a:t>
            </a:r>
            <a:r>
              <a:rPr lang="ru-RU" sz="1700" dirty="0"/>
              <a:t> </a:t>
            </a:r>
            <a:r>
              <a:rPr lang="ru-RU" sz="1700" dirty="0" err="1"/>
              <a:t>політик</a:t>
            </a:r>
            <a:r>
              <a:rPr lang="ru-RU" sz="1700" dirty="0"/>
              <a:t> (</a:t>
            </a:r>
            <a:r>
              <a:rPr lang="ru-RU" sz="1700" dirty="0" err="1"/>
              <a:t>планів</a:t>
            </a:r>
            <a:r>
              <a:rPr lang="ru-RU" sz="1700" dirty="0"/>
              <a:t> </a:t>
            </a:r>
            <a:r>
              <a:rPr lang="ru-RU" sz="1700" dirty="0" err="1"/>
              <a:t>розвитку</a:t>
            </a:r>
            <a:r>
              <a:rPr lang="ru-RU" sz="1700" dirty="0"/>
              <a:t> </a:t>
            </a:r>
            <a:r>
              <a:rPr lang="ru-RU" sz="1700" dirty="0" err="1"/>
              <a:t>окремих</a:t>
            </a:r>
            <a:r>
              <a:rPr lang="ru-RU" sz="1700" dirty="0"/>
              <a:t> ланок </a:t>
            </a:r>
            <a:r>
              <a:rPr lang="ru-RU" sz="1700" dirty="0" err="1"/>
              <a:t>господарського</a:t>
            </a:r>
            <a:r>
              <a:rPr lang="ru-RU" sz="1700" dirty="0"/>
              <a:t> комплексу) держав-</a:t>
            </a:r>
            <a:r>
              <a:rPr lang="ru-RU" sz="1700" dirty="0" err="1"/>
              <a:t>членів</a:t>
            </a:r>
            <a:r>
              <a:rPr lang="ru-RU" sz="1700" dirty="0"/>
              <a:t> ЄС. </a:t>
            </a:r>
            <a:r>
              <a:rPr lang="ru-RU" sz="1700" dirty="0" err="1"/>
              <a:t>Однак</a:t>
            </a:r>
            <a:r>
              <a:rPr lang="ru-RU" sz="1700" dirty="0"/>
              <a:t> </a:t>
            </a:r>
            <a:r>
              <a:rPr lang="ru-RU" sz="1700" dirty="0" err="1"/>
              <a:t>відповідальність</a:t>
            </a:r>
            <a:r>
              <a:rPr lang="ru-RU" sz="1700" dirty="0"/>
              <a:t> за </a:t>
            </a:r>
            <a:r>
              <a:rPr lang="ru-RU" sz="1700" dirty="0" err="1"/>
              <a:t>інтеграцію</a:t>
            </a:r>
            <a:r>
              <a:rPr lang="ru-RU" sz="1700" dirty="0"/>
              <a:t> </a:t>
            </a:r>
            <a:r>
              <a:rPr lang="ru-RU" sz="1700" dirty="0" err="1"/>
              <a:t>полягає</a:t>
            </a:r>
            <a:r>
              <a:rPr lang="ru-RU" sz="1700" dirty="0"/>
              <a:t> не </a:t>
            </a:r>
            <a:r>
              <a:rPr lang="ru-RU" sz="1700" dirty="0" err="1"/>
              <a:t>тільки</a:t>
            </a:r>
            <a:r>
              <a:rPr lang="ru-RU" sz="1700" dirty="0"/>
              <a:t> на ЄС. </a:t>
            </a:r>
            <a:r>
              <a:rPr lang="ru-RU" sz="1700" dirty="0" err="1"/>
              <a:t>Можливо</a:t>
            </a:r>
            <a:r>
              <a:rPr lang="ru-RU" sz="1700" dirty="0"/>
              <a:t>, </a:t>
            </a:r>
            <a:r>
              <a:rPr lang="ru-RU" sz="1700" dirty="0" err="1"/>
              <a:t>найважливіший</a:t>
            </a:r>
            <a:r>
              <a:rPr lang="ru-RU" sz="1700" dirty="0"/>
              <a:t> аспект </a:t>
            </a:r>
            <a:r>
              <a:rPr lang="ru-RU" sz="1700" dirty="0" err="1"/>
              <a:t>інтеграції</a:t>
            </a:r>
            <a:r>
              <a:rPr lang="ru-RU" sz="1700" dirty="0"/>
              <a:t> </a:t>
            </a:r>
            <a:r>
              <a:rPr lang="ru-RU" sz="1700" dirty="0" err="1"/>
              <a:t>полягає</a:t>
            </a:r>
            <a:r>
              <a:rPr lang="ru-RU" sz="1700" dirty="0"/>
              <a:t> в тому, </a:t>
            </a:r>
            <a:r>
              <a:rPr lang="ru-RU" sz="1700" dirty="0" err="1"/>
              <a:t>що</a:t>
            </a:r>
            <a:r>
              <a:rPr lang="ru-RU" sz="1700" dirty="0"/>
              <a:t> </a:t>
            </a:r>
            <a:r>
              <a:rPr lang="ru-RU" sz="1700" dirty="0" err="1"/>
              <a:t>виконання</a:t>
            </a:r>
            <a:r>
              <a:rPr lang="ru-RU" sz="1700" dirty="0"/>
              <a:t> </a:t>
            </a:r>
            <a:r>
              <a:rPr lang="ru-RU" sz="1700" dirty="0" err="1"/>
              <a:t>водогосподарської</a:t>
            </a:r>
            <a:r>
              <a:rPr lang="ru-RU" sz="1700" dirty="0"/>
              <a:t> </a:t>
            </a:r>
            <a:r>
              <a:rPr lang="ru-RU" sz="1700" dirty="0" err="1"/>
              <a:t>політики</a:t>
            </a:r>
            <a:r>
              <a:rPr lang="ru-RU" sz="1700" dirty="0"/>
              <a:t> на </a:t>
            </a:r>
            <a:r>
              <a:rPr lang="ru-RU" sz="1700" dirty="0" err="1"/>
              <a:t>місцевому</a:t>
            </a:r>
            <a:r>
              <a:rPr lang="ru-RU" sz="1700" dirty="0"/>
              <a:t> </a:t>
            </a:r>
            <a:r>
              <a:rPr lang="ru-RU" sz="1700" dirty="0" err="1"/>
              <a:t>або</a:t>
            </a:r>
            <a:r>
              <a:rPr lang="ru-RU" sz="1700" dirty="0"/>
              <a:t> </a:t>
            </a:r>
            <a:r>
              <a:rPr lang="ru-RU" sz="1700" dirty="0" err="1"/>
              <a:t>національному</a:t>
            </a:r>
            <a:r>
              <a:rPr lang="ru-RU" sz="1700" dirty="0"/>
              <a:t> </a:t>
            </a:r>
            <a:r>
              <a:rPr lang="ru-RU" sz="1700" dirty="0" err="1"/>
              <a:t>рівні</a:t>
            </a:r>
            <a:r>
              <a:rPr lang="ru-RU" sz="1700" dirty="0"/>
              <a:t> </a:t>
            </a:r>
            <a:r>
              <a:rPr lang="ru-RU" sz="1700" dirty="0" err="1"/>
              <a:t>має</a:t>
            </a:r>
            <a:r>
              <a:rPr lang="ru-RU" sz="1700" dirty="0"/>
              <a:t> </a:t>
            </a:r>
            <a:r>
              <a:rPr lang="ru-RU" sz="1700" dirty="0" err="1"/>
              <a:t>проводитися</a:t>
            </a:r>
            <a:r>
              <a:rPr lang="ru-RU" sz="1700" dirty="0"/>
              <a:t> в </a:t>
            </a:r>
            <a:r>
              <a:rPr lang="ru-RU" sz="1700" dirty="0" err="1"/>
              <a:t>точній</a:t>
            </a:r>
            <a:r>
              <a:rPr lang="ru-RU" sz="1700" dirty="0"/>
              <a:t> </a:t>
            </a:r>
            <a:r>
              <a:rPr lang="ru-RU" sz="1700" dirty="0" err="1"/>
              <a:t>відповідності</a:t>
            </a:r>
            <a:r>
              <a:rPr lang="ru-RU" sz="1700" dirty="0"/>
              <a:t> та </a:t>
            </a:r>
            <a:r>
              <a:rPr lang="ru-RU" sz="1700" dirty="0" err="1"/>
              <a:t>повністю</a:t>
            </a:r>
            <a:r>
              <a:rPr lang="ru-RU" sz="1700" dirty="0"/>
              <a:t> </a:t>
            </a:r>
            <a:r>
              <a:rPr lang="ru-RU" sz="1700" dirty="0" err="1"/>
              <a:t>інтегрованим</a:t>
            </a:r>
            <a:r>
              <a:rPr lang="ru-RU" sz="1700" dirty="0"/>
              <a:t> шляхом </a:t>
            </a:r>
            <a:r>
              <a:rPr lang="ru-RU" sz="1700" dirty="0" err="1"/>
              <a:t>із</a:t>
            </a:r>
            <a:r>
              <a:rPr lang="ru-RU" sz="1700" dirty="0"/>
              <a:t> структурами, </a:t>
            </a:r>
            <a:r>
              <a:rPr lang="ru-RU" sz="1700" dirty="0" err="1"/>
              <a:t>які</a:t>
            </a:r>
            <a:r>
              <a:rPr lang="ru-RU" sz="1700" dirty="0"/>
              <a:t> створено для </a:t>
            </a:r>
            <a:r>
              <a:rPr lang="ru-RU" sz="1700" dirty="0" err="1"/>
              <a:t>забезпечення</a:t>
            </a:r>
            <a:r>
              <a:rPr lang="ru-RU" sz="1700" dirty="0"/>
              <a:t> </a:t>
            </a:r>
            <a:r>
              <a:rPr lang="ru-RU" sz="1700" dirty="0" err="1"/>
              <a:t>проведення</a:t>
            </a:r>
            <a:r>
              <a:rPr lang="ru-RU" sz="1700" dirty="0"/>
              <a:t> </a:t>
            </a:r>
            <a:r>
              <a:rPr lang="ru-RU" sz="1700" dirty="0" err="1"/>
              <a:t>такої</a:t>
            </a:r>
            <a:r>
              <a:rPr lang="ru-RU" sz="1700" dirty="0"/>
              <a:t> </a:t>
            </a:r>
            <a:r>
              <a:rPr lang="ru-RU" sz="1700" dirty="0" err="1"/>
              <a:t>політики</a:t>
            </a:r>
            <a:r>
              <a:rPr lang="ru-RU" sz="1700" dirty="0"/>
              <a:t>. </a:t>
            </a:r>
            <a:r>
              <a:rPr lang="ru-RU" sz="1700" dirty="0" err="1"/>
              <a:t>Зокрема</a:t>
            </a:r>
            <a:r>
              <a:rPr lang="ru-RU" sz="1700" dirty="0"/>
              <a:t>, </a:t>
            </a:r>
            <a:r>
              <a:rPr lang="ru-RU" sz="1700" dirty="0" err="1"/>
              <a:t>важливо</a:t>
            </a:r>
            <a:r>
              <a:rPr lang="ru-RU" sz="1700" dirty="0"/>
              <a:t>, </a:t>
            </a:r>
            <a:r>
              <a:rPr lang="ru-RU" sz="1700" dirty="0" err="1"/>
              <a:t>щоб</a:t>
            </a:r>
            <a:r>
              <a:rPr lang="ru-RU" sz="1700" dirty="0"/>
              <a:t> </a:t>
            </a:r>
            <a:r>
              <a:rPr lang="ru-RU" sz="1700" dirty="0" err="1"/>
              <a:t>такі</a:t>
            </a:r>
            <a:r>
              <a:rPr lang="ru-RU" sz="1700" dirty="0"/>
              <a:t> </a:t>
            </a:r>
            <a:r>
              <a:rPr lang="ru-RU" sz="1700" dirty="0" err="1"/>
              <a:t>дії</a:t>
            </a:r>
            <a:r>
              <a:rPr lang="ru-RU" sz="1700" dirty="0"/>
              <a:t>, як </a:t>
            </a:r>
            <a:r>
              <a:rPr lang="ru-RU" sz="1700" dirty="0" err="1"/>
              <a:t>планування</a:t>
            </a:r>
            <a:r>
              <a:rPr lang="ru-RU" sz="1700" dirty="0"/>
              <a:t> </a:t>
            </a:r>
            <a:r>
              <a:rPr lang="ru-RU" sz="1700" dirty="0" err="1"/>
              <a:t>землекористування</a:t>
            </a:r>
            <a:r>
              <a:rPr lang="ru-RU" sz="1700" dirty="0"/>
              <a:t> та </a:t>
            </a:r>
            <a:r>
              <a:rPr lang="ru-RU" sz="1700" dirty="0" err="1"/>
              <a:t>управління</a:t>
            </a:r>
            <a:r>
              <a:rPr lang="ru-RU" sz="1700" dirty="0"/>
              <a:t> </a:t>
            </a:r>
            <a:r>
              <a:rPr lang="ru-RU" sz="1700" dirty="0" err="1"/>
              <a:t>водними</a:t>
            </a:r>
            <a:r>
              <a:rPr lang="ru-RU" sz="1700" dirty="0"/>
              <a:t> ресурсами, </a:t>
            </a:r>
            <a:r>
              <a:rPr lang="ru-RU" sz="1700" dirty="0" err="1"/>
              <a:t>інтегрували</a:t>
            </a:r>
            <a:r>
              <a:rPr lang="ru-RU" sz="1700" dirty="0"/>
              <a:t> </a:t>
            </a:r>
            <a:r>
              <a:rPr lang="ru-RU" sz="1700" dirty="0" err="1"/>
              <a:t>всі</a:t>
            </a:r>
            <a:r>
              <a:rPr lang="ru-RU" sz="1700" dirty="0"/>
              <a:t> </a:t>
            </a:r>
            <a:r>
              <a:rPr lang="ru-RU" sz="1700" dirty="0" err="1"/>
              <a:t>вимоги</a:t>
            </a:r>
            <a:r>
              <a:rPr lang="ru-RU" sz="1700" dirty="0"/>
              <a:t> </a:t>
            </a:r>
            <a:r>
              <a:rPr lang="ru-RU" sz="1700" dirty="0" err="1"/>
              <a:t>різних</a:t>
            </a:r>
            <a:r>
              <a:rPr lang="ru-RU" sz="1700" dirty="0"/>
              <a:t> </a:t>
            </a:r>
            <a:r>
              <a:rPr lang="ru-RU" sz="1700" dirty="0" err="1"/>
              <a:t>політик</a:t>
            </a:r>
            <a:r>
              <a:rPr lang="ru-RU" sz="1700" dirty="0"/>
              <a:t> і </a:t>
            </a:r>
            <a:r>
              <a:rPr lang="ru-RU" sz="1700" dirty="0" err="1"/>
              <a:t>конкретних</a:t>
            </a:r>
            <a:r>
              <a:rPr lang="ru-RU" sz="1700" dirty="0"/>
              <a:t> </a:t>
            </a:r>
            <a:r>
              <a:rPr lang="ru-RU" sz="1700" dirty="0" err="1"/>
              <a:t>їхніх</a:t>
            </a:r>
            <a:r>
              <a:rPr lang="ru-RU" sz="1700" dirty="0"/>
              <a:t> </a:t>
            </a:r>
            <a:r>
              <a:rPr lang="ru-RU" sz="1700" dirty="0" err="1"/>
              <a:t>цілей</a:t>
            </a:r>
            <a:r>
              <a:rPr lang="ru-RU" sz="1700" dirty="0"/>
              <a:t> та </a:t>
            </a:r>
            <a:r>
              <a:rPr lang="ru-RU" sz="1700" dirty="0" err="1"/>
              <a:t>вивірялися</a:t>
            </a:r>
            <a:r>
              <a:rPr lang="ru-RU" sz="1700" dirty="0"/>
              <a:t> </a:t>
            </a:r>
            <a:r>
              <a:rPr lang="ru-RU" sz="1700" dirty="0" err="1"/>
              <a:t>логічним</a:t>
            </a:r>
            <a:r>
              <a:rPr lang="ru-RU" sz="1700" dirty="0"/>
              <a:t> і </a:t>
            </a:r>
            <a:r>
              <a:rPr lang="ru-RU" sz="1700" dirty="0" err="1"/>
              <a:t>послідовним</a:t>
            </a:r>
            <a:r>
              <a:rPr lang="ru-RU" sz="1700" dirty="0"/>
              <a:t> </a:t>
            </a:r>
            <a:r>
              <a:rPr lang="ru-RU" sz="1700" dirty="0" err="1"/>
              <a:t>засобом</a:t>
            </a:r>
            <a:r>
              <a:rPr lang="ru-RU" sz="1700" dirty="0"/>
              <a:t>, </a:t>
            </a:r>
            <a:r>
              <a:rPr lang="ru-RU" sz="1700" dirty="0" err="1"/>
              <a:t>беручи</a:t>
            </a:r>
            <a:r>
              <a:rPr lang="ru-RU" sz="1700" dirty="0"/>
              <a:t> до </a:t>
            </a:r>
            <a:r>
              <a:rPr lang="ru-RU" sz="1700" dirty="0" err="1"/>
              <a:t>уваги</a:t>
            </a:r>
            <a:r>
              <a:rPr lang="ru-RU" sz="1700" dirty="0"/>
              <a:t> </a:t>
            </a:r>
            <a:r>
              <a:rPr lang="ru-RU" sz="1700" dirty="0" err="1"/>
              <a:t>місцеві</a:t>
            </a:r>
            <a:r>
              <a:rPr lang="ru-RU" sz="1700" dirty="0"/>
              <a:t> </a:t>
            </a:r>
            <a:r>
              <a:rPr lang="ru-RU" sz="1700" dirty="0" err="1"/>
              <a:t>обставини</a:t>
            </a:r>
            <a:r>
              <a:rPr lang="ru-RU" sz="1700" dirty="0"/>
              <a:t>. </a:t>
            </a:r>
            <a:r>
              <a:rPr lang="ru-RU" sz="1700" dirty="0" err="1"/>
              <a:t>Ураховуючи</a:t>
            </a:r>
            <a:r>
              <a:rPr lang="ru-RU" sz="1700" dirty="0"/>
              <a:t>, </a:t>
            </a:r>
            <a:r>
              <a:rPr lang="ru-RU" sz="1700" dirty="0" err="1"/>
              <a:t>що</a:t>
            </a:r>
            <a:r>
              <a:rPr lang="ru-RU" sz="1700" dirty="0"/>
              <a:t> </a:t>
            </a:r>
            <a:r>
              <a:rPr lang="ru-RU" sz="1700" dirty="0" err="1"/>
              <a:t>сільськогосподарське</a:t>
            </a:r>
            <a:r>
              <a:rPr lang="ru-RU" sz="1700" dirty="0"/>
              <a:t> </a:t>
            </a:r>
            <a:r>
              <a:rPr lang="ru-RU" sz="1700" dirty="0" err="1"/>
              <a:t>забруднення</a:t>
            </a:r>
            <a:r>
              <a:rPr lang="ru-RU" sz="1700" dirty="0"/>
              <a:t> та </a:t>
            </a:r>
            <a:r>
              <a:rPr lang="ru-RU" sz="1700" dirty="0" err="1"/>
              <a:t>водозабір</a:t>
            </a:r>
            <a:r>
              <a:rPr lang="ru-RU" sz="1700" dirty="0"/>
              <a:t> для поливу є </a:t>
            </a:r>
            <a:r>
              <a:rPr lang="ru-RU" sz="1700" dirty="0" err="1"/>
              <a:t>нині</a:t>
            </a:r>
            <a:r>
              <a:rPr lang="ru-RU" sz="1700" dirty="0"/>
              <a:t> </a:t>
            </a:r>
            <a:r>
              <a:rPr lang="ru-RU" sz="1700" dirty="0" err="1"/>
              <a:t>головними</a:t>
            </a:r>
            <a:r>
              <a:rPr lang="ru-RU" sz="1700" dirty="0"/>
              <a:t> проблемами </a:t>
            </a:r>
            <a:r>
              <a:rPr lang="ru-RU" sz="1700" dirty="0" err="1"/>
              <a:t>водокористування</a:t>
            </a:r>
            <a:r>
              <a:rPr lang="ru-RU" sz="1700" dirty="0"/>
              <a:t>, </a:t>
            </a:r>
            <a:r>
              <a:rPr lang="ru-RU" sz="1700" dirty="0" err="1"/>
              <a:t>які</a:t>
            </a:r>
            <a:r>
              <a:rPr lang="ru-RU" sz="1700" dirty="0"/>
              <a:t> треба </a:t>
            </a:r>
            <a:r>
              <a:rPr lang="ru-RU" sz="1700" dirty="0" err="1"/>
              <a:t>розв'язувати</a:t>
            </a:r>
            <a:r>
              <a:rPr lang="ru-RU" sz="1700" dirty="0"/>
              <a:t> для </a:t>
            </a:r>
            <a:r>
              <a:rPr lang="ru-RU" sz="1700" dirty="0" err="1"/>
              <a:t>досягнення</a:t>
            </a:r>
            <a:r>
              <a:rPr lang="ru-RU" sz="1700" dirty="0"/>
              <a:t> </a:t>
            </a:r>
            <a:r>
              <a:rPr lang="ru-RU" sz="1700" dirty="0" err="1"/>
              <a:t>цілей</a:t>
            </a:r>
            <a:r>
              <a:rPr lang="ru-RU" sz="1700" dirty="0"/>
              <a:t> </a:t>
            </a:r>
            <a:r>
              <a:rPr lang="ru-RU" sz="1700" dirty="0" err="1"/>
              <a:t>стратегії</a:t>
            </a:r>
            <a:r>
              <a:rPr lang="ru-RU" sz="1700" dirty="0"/>
              <a:t> </a:t>
            </a:r>
            <a:r>
              <a:rPr lang="ru-RU" sz="1700" dirty="0" err="1"/>
              <a:t>управління</a:t>
            </a:r>
            <a:r>
              <a:rPr lang="ru-RU" sz="1700" dirty="0"/>
              <a:t> </a:t>
            </a:r>
            <a:r>
              <a:rPr lang="ru-RU" sz="1700" dirty="0" err="1"/>
              <a:t>водними</a:t>
            </a:r>
            <a:r>
              <a:rPr lang="ru-RU" sz="1700" dirty="0"/>
              <a:t> ресурсами, </a:t>
            </a:r>
            <a:r>
              <a:rPr lang="ru-RU" sz="1700" dirty="0" err="1"/>
              <a:t>інтеграція</a:t>
            </a:r>
            <a:r>
              <a:rPr lang="ru-RU" sz="1700" dirty="0"/>
              <a:t> проблем </a:t>
            </a:r>
            <a:r>
              <a:rPr lang="ru-RU" sz="1700" dirty="0" err="1"/>
              <a:t>політики</a:t>
            </a:r>
            <a:r>
              <a:rPr lang="ru-RU" sz="1700" dirty="0"/>
              <a:t> </a:t>
            </a:r>
            <a:r>
              <a:rPr lang="ru-RU" sz="1700" dirty="0" err="1"/>
              <a:t>водогосподарських</a:t>
            </a:r>
            <a:r>
              <a:rPr lang="ru-RU" sz="1700" dirty="0"/>
              <a:t> </a:t>
            </a:r>
            <a:r>
              <a:rPr lang="ru-RU" sz="1700" dirty="0" err="1"/>
              <a:t>підприємств</a:t>
            </a:r>
            <a:r>
              <a:rPr lang="ru-RU" sz="1700" dirty="0"/>
              <a:t> з </a:t>
            </a:r>
            <a:r>
              <a:rPr lang="ru-RU" sz="1700" dirty="0" err="1"/>
              <a:t>політикою</a:t>
            </a:r>
            <a:r>
              <a:rPr lang="ru-RU" sz="1700" dirty="0"/>
              <a:t> </a:t>
            </a:r>
            <a:r>
              <a:rPr lang="ru-RU" sz="1700" dirty="0" err="1"/>
              <a:t>сільськогосподар</a:t>
            </a:r>
            <a:r>
              <a:rPr lang="uk-UA" sz="1700" dirty="0" err="1"/>
              <a:t>ської</a:t>
            </a:r>
            <a:r>
              <a:rPr lang="uk-UA" sz="1700" dirty="0"/>
              <a:t> галузі особливо необхідна.</a:t>
            </a:r>
            <a:endParaRPr lang="uk-UA" sz="1700" dirty="0">
              <a:solidFill>
                <a:srgbClr val="383838"/>
              </a:solidFill>
              <a:latin typeface="Arial"/>
              <a:ea typeface="Calibri"/>
              <a:cs typeface="Times New Roman"/>
            </a:endParaRPr>
          </a:p>
        </p:txBody>
      </p:sp>
      <p:pic>
        <p:nvPicPr>
          <p:cNvPr id="25602" name="Picture 2" descr="ÐÐ°ÑÑÐ¸Ð½ÐºÐ¸ Ð¿Ð¾ Ð·Ð°Ð¿ÑÐ¾ÑÑ ÑÐ½ÑÐµÐ³ÑÐ°ÑÑÑ ÐºÐ°ÑÑÐ¸Ð½Ðº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76482"/>
            <a:ext cx="2843808" cy="395713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ÐÐ°ÑÑÐ¸Ð½ÐºÐ¸ Ð¿Ð¾ Ð·Ð°Ð¿ÑÐ¾ÑÑ ÑÐ½ÑÐµÐ³ÑÐ°ÑÑÑ ÐºÐ°ÑÑÐ¸Ð½Ðº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4633612"/>
            <a:ext cx="2843808" cy="182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49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18</a:t>
            </a:fld>
            <a:endParaRPr lang="hu-HU"/>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487" y="-1563"/>
            <a:ext cx="6894513" cy="104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86" b="49177"/>
          <a:stretch/>
        </p:blipFill>
        <p:spPr bwMode="auto">
          <a:xfrm>
            <a:off x="14748" y="742738"/>
            <a:ext cx="9144000" cy="6115262"/>
          </a:xfrm>
          <a:prstGeom prst="rect">
            <a:avLst/>
          </a:prstGeom>
          <a:solidFill>
            <a:schemeClr val="accent2">
              <a:lumMod val="20000"/>
              <a:lumOff val="80000"/>
            </a:schemeClr>
          </a:solidFill>
          <a:ln>
            <a:noFill/>
          </a:ln>
          <a:effectLst/>
        </p:spPr>
      </p:pic>
    </p:spTree>
    <p:extLst>
      <p:ext uri="{BB962C8B-B14F-4D97-AF65-F5344CB8AC3E}">
        <p14:creationId xmlns:p14="http://schemas.microsoft.com/office/powerpoint/2010/main" val="2423314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19</a:t>
            </a:fld>
            <a:endParaRPr lang="hu-HU"/>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487" y="-2983"/>
            <a:ext cx="6894513" cy="112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423"/>
          <a:stretch/>
        </p:blipFill>
        <p:spPr bwMode="auto">
          <a:xfrm>
            <a:off x="5920" y="777875"/>
            <a:ext cx="9110158" cy="6095333"/>
          </a:xfrm>
          <a:prstGeom prst="rect">
            <a:avLst/>
          </a:prstGeom>
          <a:solidFill>
            <a:schemeClr val="accent2">
              <a:lumMod val="20000"/>
              <a:lumOff val="80000"/>
            </a:schemeClr>
          </a:solidFill>
          <a:ln>
            <a:noFill/>
          </a:ln>
          <a:effectLst/>
        </p:spPr>
      </p:pic>
    </p:spTree>
    <p:extLst>
      <p:ext uri="{BB962C8B-B14F-4D97-AF65-F5344CB8AC3E}">
        <p14:creationId xmlns:p14="http://schemas.microsoft.com/office/powerpoint/2010/main" val="35209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03"/>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21720" y="3861048"/>
            <a:ext cx="8712968" cy="1877373"/>
          </a:xfrm>
          <a:prstGeom prst="rect">
            <a:avLst/>
          </a:prstGeom>
          <a:solidFill>
            <a:schemeClr val="accent2">
              <a:lumMod val="20000"/>
              <a:lumOff val="80000"/>
            </a:schemeClr>
          </a:solidFill>
        </p:spPr>
        <p:txBody>
          <a:bodyPr wrap="square">
            <a:spAutoFit/>
          </a:bodyPr>
          <a:lstStyle/>
          <a:p>
            <a:pPr algn="just">
              <a:lnSpc>
                <a:spcPct val="107000"/>
              </a:lnSpc>
              <a:spcAft>
                <a:spcPts val="800"/>
              </a:spcAft>
            </a:pPr>
            <a:r>
              <a:rPr lang="uk-UA" sz="22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Актуальність:</a:t>
            </a:r>
            <a:r>
              <a:rPr lang="uk-UA" sz="2200" i="1" dirty="0">
                <a:solidFill>
                  <a:srgbClr val="303030"/>
                </a:solidFill>
                <a:latin typeface="Arial" panose="020B0604020202020204" pitchFamily="34" charset="0"/>
                <a:ea typeface="Calibri" panose="020F0502020204030204" pitchFamily="34" charset="0"/>
                <a:cs typeface="Times New Roman" panose="02020603050405020304" pitchFamily="18" charset="0"/>
              </a:rPr>
              <a:t> Вода – життєво необхідний ресурс для людства. Європейська водна політика спрямована на підтримку рівноваги в екосистемах, прагне захистити якість природного середовища і здоров’я людини, тому правовому регулюванню водного сектору приділяється особлива увага. </a:t>
            </a:r>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2</a:t>
            </a:fld>
            <a:endParaRPr lang="hu-HU"/>
          </a:p>
        </p:txBody>
      </p:sp>
      <p:sp>
        <p:nvSpPr>
          <p:cNvPr id="3" name="Прямоугольник 2"/>
          <p:cNvSpPr/>
          <p:nvPr/>
        </p:nvSpPr>
        <p:spPr>
          <a:xfrm>
            <a:off x="4299927" y="692696"/>
            <a:ext cx="4572000" cy="1477328"/>
          </a:xfrm>
          <a:prstGeom prst="rect">
            <a:avLst/>
          </a:prstGeom>
          <a:solidFill>
            <a:schemeClr val="accent6">
              <a:lumMod val="20000"/>
              <a:lumOff val="80000"/>
            </a:schemeClr>
          </a:solidFill>
        </p:spPr>
        <p:txBody>
          <a:bodyPr>
            <a:spAutoFit/>
          </a:bodyPr>
          <a:lstStyle/>
          <a:p>
            <a:r>
              <a:rPr lang="uk-UA" i="1" dirty="0"/>
              <a:t>Вона є в усіх напрямках; вона стикається з минулим і готує майбутнє; вона струмує під полюсами і є присутнім на великих висотах. Якщо є щось справді загадкове на цій планеті, так це вода</a:t>
            </a:r>
            <a:r>
              <a:rPr lang="uk-UA" dirty="0"/>
              <a:t>.</a:t>
            </a:r>
          </a:p>
        </p:txBody>
      </p:sp>
      <p:sp>
        <p:nvSpPr>
          <p:cNvPr id="6" name="Прямоугольник 5"/>
          <p:cNvSpPr/>
          <p:nvPr/>
        </p:nvSpPr>
        <p:spPr>
          <a:xfrm>
            <a:off x="4299927" y="2225409"/>
            <a:ext cx="4572000" cy="1277273"/>
          </a:xfrm>
          <a:prstGeom prst="rect">
            <a:avLst/>
          </a:prstGeom>
        </p:spPr>
        <p:txBody>
          <a:bodyPr>
            <a:spAutoFit/>
          </a:bodyPr>
          <a:lstStyle/>
          <a:p>
            <a:pPr algn="just"/>
            <a:r>
              <a:rPr lang="uk-UA" sz="1100" i="1" dirty="0" err="1">
                <a:latin typeface="Times New Roman" pitchFamily="18" charset="0"/>
                <a:cs typeface="Times New Roman" pitchFamily="18" charset="0"/>
              </a:rPr>
              <a:t>Лорен</a:t>
            </a:r>
            <a:r>
              <a:rPr lang="uk-UA" sz="1100" i="1" dirty="0">
                <a:latin typeface="Times New Roman" pitchFamily="18" charset="0"/>
                <a:cs typeface="Times New Roman" pitchFamily="18" charset="0"/>
              </a:rPr>
              <a:t> </a:t>
            </a:r>
            <a:r>
              <a:rPr lang="uk-UA" sz="1100" i="1" dirty="0" err="1">
                <a:latin typeface="Times New Roman" pitchFamily="18" charset="0"/>
                <a:cs typeface="Times New Roman" pitchFamily="18" charset="0"/>
              </a:rPr>
              <a:t>Ейселі</a:t>
            </a:r>
            <a:r>
              <a:rPr lang="uk-UA" sz="1100" i="1" dirty="0">
                <a:latin typeface="Times New Roman" pitchFamily="18" charset="0"/>
                <a:cs typeface="Times New Roman" pitchFamily="18" charset="0"/>
              </a:rPr>
              <a:t> (3 вересня 1907 - 9 липня 1977) був американським антропологом, педагогом, філософом і автором природознавства, який викладав і видав книги з 1950-х до 1970-х. Під час цього періоду він отримав більше ніж 36 почесних вчених ступенів і був людиною багатьох видатних професійних товариств. Він був професором Університетів Антропології ім. Бенджаміна Франкліна та Історії Науки в Університеті Пенсільванії</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Провідні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принципи</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управління</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водними</a:t>
            </a:r>
            <a:r>
              <a:rPr lang="ru-RU" b="1" i="1" u="sng" dirty="0">
                <a:latin typeface="Times New Roman" panose="02020603050405020304" pitchFamily="18" charset="0"/>
                <a:ea typeface="Calibri" panose="020F0502020204030204" pitchFamily="34" charset="0"/>
              </a:rPr>
              <a:t> ресурсами </a:t>
            </a:r>
            <a:r>
              <a:rPr lang="ru-RU" b="1" i="1" u="sng" dirty="0" err="1">
                <a:latin typeface="Times New Roman" panose="02020603050405020304" pitchFamily="18" charset="0"/>
                <a:ea typeface="Calibri" panose="020F0502020204030204" pitchFamily="34" charset="0"/>
              </a:rPr>
              <a:t>Європейського</a:t>
            </a:r>
            <a:r>
              <a:rPr lang="ru-RU" b="1" i="1" u="sng" dirty="0">
                <a:latin typeface="Times New Roman" panose="02020603050405020304" pitchFamily="18" charset="0"/>
                <a:ea typeface="Calibri" panose="020F0502020204030204" pitchFamily="34" charset="0"/>
              </a:rPr>
              <a:t> Союзу</a:t>
            </a:r>
          </a:p>
        </p:txBody>
      </p:sp>
      <p:sp>
        <p:nvSpPr>
          <p:cNvPr id="3" name="Номер слайда 2"/>
          <p:cNvSpPr>
            <a:spLocks noGrp="1"/>
          </p:cNvSpPr>
          <p:nvPr>
            <p:ph type="sldNum" sz="quarter" idx="12"/>
          </p:nvPr>
        </p:nvSpPr>
        <p:spPr/>
        <p:txBody>
          <a:bodyPr/>
          <a:lstStyle/>
          <a:p>
            <a:pPr>
              <a:defRPr/>
            </a:pPr>
            <a:fld id="{0AEB593D-4678-4364-9E8D-F7EADF1EAEA5}" type="slidenum">
              <a:rPr lang="hu-HU" smtClean="0"/>
              <a:pPr>
                <a:defRPr/>
              </a:pPr>
              <a:t>20</a:t>
            </a:fld>
            <a:endParaRPr lang="hu-HU"/>
          </a:p>
        </p:txBody>
      </p:sp>
      <p:sp>
        <p:nvSpPr>
          <p:cNvPr id="7" name="Прямоугольник 6"/>
          <p:cNvSpPr/>
          <p:nvPr/>
        </p:nvSpPr>
        <p:spPr>
          <a:xfrm>
            <a:off x="53661" y="685058"/>
            <a:ext cx="6534563" cy="4339650"/>
          </a:xfrm>
          <a:prstGeom prst="rect">
            <a:avLst/>
          </a:prstGeom>
          <a:solidFill>
            <a:schemeClr val="accent5">
              <a:lumMod val="20000"/>
              <a:lumOff val="80000"/>
            </a:schemeClr>
          </a:solidFill>
        </p:spPr>
        <p:txBody>
          <a:bodyPr wrap="square">
            <a:spAutoFit/>
          </a:bodyPr>
          <a:lstStyle/>
          <a:p>
            <a:pPr lvl="0" algn="ctr"/>
            <a:r>
              <a:rPr lang="la-Latn" b="1" u="sng" dirty="0">
                <a:solidFill>
                  <a:srgbClr val="383838"/>
                </a:solidFill>
                <a:latin typeface="Arial"/>
                <a:cs typeface="Times New Roman"/>
              </a:rPr>
              <a:t>V</a:t>
            </a:r>
            <a:r>
              <a:rPr lang="uk-UA" b="1" u="sng" dirty="0">
                <a:solidFill>
                  <a:srgbClr val="383838"/>
                </a:solidFill>
                <a:latin typeface="Arial"/>
                <a:cs typeface="Times New Roman"/>
              </a:rPr>
              <a:t>ІІІ.</a:t>
            </a:r>
            <a:r>
              <a:rPr lang="uk-UA" b="1" i="1" u="sng" dirty="0"/>
              <a:t> Принцип «</a:t>
            </a:r>
            <a:r>
              <a:rPr lang="ru-RU" b="1" i="1" u="sng" dirty="0" err="1"/>
              <a:t>Різноманітність</a:t>
            </a:r>
            <a:r>
              <a:rPr lang="ru-RU" b="1" i="1" u="sng" dirty="0"/>
              <a:t> </a:t>
            </a:r>
            <a:r>
              <a:rPr lang="ru-RU" b="1" i="1" u="sng" dirty="0" err="1"/>
              <a:t>екологічних</a:t>
            </a:r>
            <a:r>
              <a:rPr lang="ru-RU" b="1" i="1" u="sng" dirty="0"/>
              <a:t>  умов у </a:t>
            </a:r>
            <a:r>
              <a:rPr lang="ru-RU" b="1" i="1" u="sng" dirty="0" err="1"/>
              <a:t>різних</a:t>
            </a:r>
            <a:r>
              <a:rPr lang="ru-RU" b="1" i="1" u="sng" dirty="0"/>
              <a:t> </a:t>
            </a:r>
            <a:r>
              <a:rPr lang="ru-RU" b="1" i="1" u="sng" dirty="0" err="1"/>
              <a:t>регіонах</a:t>
            </a:r>
            <a:r>
              <a:rPr lang="ru-RU" b="1" i="1" u="sng" dirty="0"/>
              <a:t> ЄС</a:t>
            </a:r>
            <a:r>
              <a:rPr lang="uk-UA" b="1" i="1" u="sng" dirty="0"/>
              <a:t>». </a:t>
            </a:r>
          </a:p>
          <a:p>
            <a:pPr indent="269875" algn="just"/>
            <a:r>
              <a:rPr lang="ru-RU" sz="2000" dirty="0">
                <a:latin typeface="Times New Roman" pitchFamily="18" charset="0"/>
                <a:cs typeface="Times New Roman" pitchFamily="18" charset="0"/>
              </a:rPr>
              <a:t>Там, де </a:t>
            </a:r>
            <a:r>
              <a:rPr lang="ru-RU" sz="2000" dirty="0" err="1">
                <a:latin typeface="Times New Roman" pitchFamily="18" charset="0"/>
                <a:cs typeface="Times New Roman" pitchFamily="18" charset="0"/>
              </a:rPr>
              <a:t>це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необхідно</a:t>
            </a:r>
            <a:r>
              <a:rPr lang="ru-RU" sz="2000" dirty="0">
                <a:latin typeface="Times New Roman" pitchFamily="18" charset="0"/>
                <a:cs typeface="Times New Roman" pitchFamily="18" charset="0"/>
              </a:rPr>
              <a:t> для </a:t>
            </a:r>
            <a:r>
              <a:rPr lang="ru-RU" sz="2000" dirty="0" err="1">
                <a:latin typeface="Times New Roman" pitchFamily="18" charset="0"/>
                <a:cs typeface="Times New Roman" pitchFamily="18" charset="0"/>
              </a:rPr>
              <a:t>охорони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здоров'я</a:t>
            </a:r>
            <a:r>
              <a:rPr lang="ru-RU" sz="2000" dirty="0">
                <a:latin typeface="Times New Roman" pitchFamily="18" charset="0"/>
                <a:cs typeface="Times New Roman" pitchFamily="18" charset="0"/>
              </a:rPr>
              <a:t> людей, </a:t>
            </a:r>
            <a:r>
              <a:rPr lang="ru-RU" sz="2000" dirty="0" err="1">
                <a:latin typeface="Times New Roman" pitchFamily="18" charset="0"/>
                <a:cs typeface="Times New Roman" pitchFamily="18" charset="0"/>
              </a:rPr>
              <a:t>або</a:t>
            </a:r>
            <a:r>
              <a:rPr lang="ru-RU" sz="2000" dirty="0">
                <a:latin typeface="Times New Roman" pitchFamily="18" charset="0"/>
                <a:cs typeface="Times New Roman" pitchFamily="18" charset="0"/>
              </a:rPr>
              <a:t> там, де </a:t>
            </a:r>
            <a:r>
              <a:rPr lang="ru-RU" sz="2000" dirty="0" err="1">
                <a:latin typeface="Times New Roman" pitchFamily="18" charset="0"/>
                <a:cs typeface="Times New Roman" pitchFamily="18" charset="0"/>
              </a:rPr>
              <a:t>застосовуються</a:t>
            </a:r>
            <a:r>
              <a:rPr lang="ru-RU" sz="2000" dirty="0">
                <a:latin typeface="Times New Roman" pitchFamily="18" charset="0"/>
                <a:cs typeface="Times New Roman" pitchFamily="18" charset="0"/>
              </a:rPr>
              <a:t> особливо </a:t>
            </a:r>
            <a:r>
              <a:rPr lang="ru-RU" sz="2000" dirty="0" err="1">
                <a:latin typeface="Times New Roman" pitchFamily="18" charset="0"/>
                <a:cs typeface="Times New Roman" pitchFamily="18" charset="0"/>
              </a:rPr>
              <a:t>небезпечні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чи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стійкі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забруднювальні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речовини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потрібно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використовувати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загальні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стандарти</a:t>
            </a:r>
            <a:r>
              <a:rPr lang="ru-RU" sz="2000" dirty="0">
                <a:latin typeface="Times New Roman" pitchFamily="18" charset="0"/>
                <a:cs typeface="Times New Roman" pitchFamily="18" charset="0"/>
              </a:rPr>
              <a:t> ЄС.</a:t>
            </a:r>
          </a:p>
          <a:p>
            <a:pPr indent="269875" algn="just"/>
            <a:r>
              <a:rPr lang="ru-RU" sz="2000" dirty="0" err="1">
                <a:latin typeface="Times New Roman" pitchFamily="18" charset="0"/>
                <a:cs typeface="Times New Roman" pitchFamily="18" charset="0"/>
              </a:rPr>
              <a:t>Однак</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стратегія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управління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водними</a:t>
            </a:r>
            <a:r>
              <a:rPr lang="ru-RU" sz="2000" dirty="0">
                <a:latin typeface="Times New Roman" pitchFamily="18" charset="0"/>
                <a:cs typeface="Times New Roman" pitchFamily="18" charset="0"/>
              </a:rPr>
              <a:t> ресурсами ЄС </a:t>
            </a:r>
            <a:r>
              <a:rPr lang="ru-RU" sz="2000" dirty="0" err="1">
                <a:latin typeface="Times New Roman" pitchFamily="18" charset="0"/>
                <a:cs typeface="Times New Roman" pitchFamily="18" charset="0"/>
              </a:rPr>
              <a:t>має</a:t>
            </a:r>
            <a:r>
              <a:rPr lang="ru-RU" sz="2000" dirty="0">
                <a:latin typeface="Times New Roman" pitchFamily="18" charset="0"/>
                <a:cs typeface="Times New Roman" pitchFamily="18" charset="0"/>
              </a:rPr>
              <a:t> бути </a:t>
            </a:r>
            <a:r>
              <a:rPr lang="ru-RU" sz="2000" dirty="0" err="1">
                <a:latin typeface="Times New Roman" pitchFamily="18" charset="0"/>
                <a:cs typeface="Times New Roman" pitchFamily="18" charset="0"/>
              </a:rPr>
              <a:t>достатньо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гнучкою</a:t>
            </a:r>
            <a:r>
              <a:rPr lang="ru-RU" sz="2000" dirty="0">
                <a:latin typeface="Times New Roman" pitchFamily="18" charset="0"/>
                <a:cs typeface="Times New Roman" pitchFamily="18" charset="0"/>
              </a:rPr>
              <a:t>, для того </a:t>
            </a:r>
            <a:r>
              <a:rPr lang="ru-RU" sz="2000" dirty="0" err="1">
                <a:latin typeface="Times New Roman" pitchFamily="18" charset="0"/>
                <a:cs typeface="Times New Roman" pitchFamily="18" charset="0"/>
              </a:rPr>
              <a:t>щоб</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уникнути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невідповідних</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або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суворих</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вимог</a:t>
            </a:r>
            <a:r>
              <a:rPr lang="ru-RU" sz="2000" dirty="0">
                <a:latin typeface="Times New Roman" pitchFamily="18" charset="0"/>
                <a:cs typeface="Times New Roman" pitchFamily="18" charset="0"/>
              </a:rPr>
              <a:t> для "</a:t>
            </a:r>
            <a:r>
              <a:rPr lang="ru-RU" sz="2000" dirty="0" err="1">
                <a:latin typeface="Times New Roman" pitchFamily="18" charset="0"/>
                <a:cs typeface="Times New Roman" pitchFamily="18" charset="0"/>
              </a:rPr>
              <a:t>гармонізації</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Таку</a:t>
            </a:r>
            <a:r>
              <a:rPr lang="ru-RU" sz="2000" dirty="0">
                <a:latin typeface="Times New Roman" pitchFamily="18" charset="0"/>
                <a:cs typeface="Times New Roman" pitchFamily="18" charset="0"/>
              </a:rPr>
              <a:t> саму </a:t>
            </a:r>
            <a:r>
              <a:rPr lang="ru-RU" sz="2000" dirty="0" err="1">
                <a:latin typeface="Times New Roman" pitchFamily="18" charset="0"/>
                <a:cs typeface="Times New Roman" pitchFamily="18" charset="0"/>
              </a:rPr>
              <a:t>гнучкість</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має</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забезпечувати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прийняття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адекватних</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заходів</a:t>
            </a:r>
            <a:r>
              <a:rPr lang="ru-RU" sz="2000" dirty="0">
                <a:latin typeface="Times New Roman" pitchFamily="18" charset="0"/>
                <a:cs typeface="Times New Roman" pitchFamily="18" charset="0"/>
              </a:rPr>
              <a:t> у районах, де є </a:t>
            </a:r>
            <a:r>
              <a:rPr lang="ru-RU" sz="2000" dirty="0" err="1">
                <a:latin typeface="Times New Roman" pitchFamily="18" charset="0"/>
                <a:cs typeface="Times New Roman" pitchFamily="18" charset="0"/>
              </a:rPr>
              <a:t>специфічні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проблеми</a:t>
            </a:r>
            <a:r>
              <a:rPr lang="ru-RU" sz="2000" dirty="0">
                <a:latin typeface="Times New Roman" pitchFamily="18" charset="0"/>
                <a:cs typeface="Times New Roman" pitchFamily="18" charset="0"/>
              </a:rPr>
              <a:t> (напр., </a:t>
            </a:r>
            <a:r>
              <a:rPr lang="ru-RU" sz="2000" dirty="0" err="1">
                <a:latin typeface="Times New Roman" pitchFamily="18" charset="0"/>
                <a:cs typeface="Times New Roman" pitchFamily="18" charset="0"/>
              </a:rPr>
              <a:t>евтрофікація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кислотне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забруднення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або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повторюваність</a:t>
            </a:r>
            <a:r>
              <a:rPr lang="ru-RU" sz="2000" dirty="0">
                <a:latin typeface="Times New Roman" pitchFamily="18" charset="0"/>
                <a:cs typeface="Times New Roman" pitchFamily="18" charset="0"/>
              </a:rPr>
              <a:t> засухи). </a:t>
            </a:r>
            <a:r>
              <a:rPr lang="ru-RU" sz="2000" dirty="0" err="1">
                <a:latin typeface="Times New Roman" pitchFamily="18" charset="0"/>
                <a:cs typeface="Times New Roman" pitchFamily="18" charset="0"/>
              </a:rPr>
              <a:t>Діапазон</a:t>
            </a:r>
            <a:r>
              <a:rPr lang="ru-RU" sz="2000" dirty="0">
                <a:latin typeface="Times New Roman" pitchFamily="18" charset="0"/>
                <a:cs typeface="Times New Roman" pitchFamily="18" charset="0"/>
              </a:rPr>
              <a:t> умов </a:t>
            </a:r>
            <a:r>
              <a:rPr lang="ru-RU" sz="2000" dirty="0" err="1">
                <a:latin typeface="Times New Roman" pitchFamily="18" charset="0"/>
                <a:cs typeface="Times New Roman" pitchFamily="18" charset="0"/>
              </a:rPr>
              <a:t>довкілля</a:t>
            </a:r>
            <a:r>
              <a:rPr lang="ru-RU" sz="2000" dirty="0">
                <a:latin typeface="Times New Roman" pitchFamily="18" charset="0"/>
                <a:cs typeface="Times New Roman" pitchFamily="18" charset="0"/>
              </a:rPr>
              <a:t> в ЄС </a:t>
            </a:r>
            <a:r>
              <a:rPr lang="ru-RU" sz="2000" dirty="0" err="1">
                <a:latin typeface="Times New Roman" pitchFamily="18" charset="0"/>
                <a:cs typeface="Times New Roman" pitchFamily="18" charset="0"/>
              </a:rPr>
              <a:t>дуже</a:t>
            </a:r>
            <a:r>
              <a:rPr lang="ru-RU" sz="2000" dirty="0">
                <a:latin typeface="Times New Roman" pitchFamily="18" charset="0"/>
                <a:cs typeface="Times New Roman" pitchFamily="18" charset="0"/>
              </a:rPr>
              <a:t> великий, і </a:t>
            </a:r>
            <a:r>
              <a:rPr lang="ru-RU" sz="2000" dirty="0" err="1">
                <a:latin typeface="Times New Roman" pitchFamily="18" charset="0"/>
                <a:cs typeface="Times New Roman" pitchFamily="18" charset="0"/>
              </a:rPr>
              <a:t>політика</a:t>
            </a:r>
            <a:r>
              <a:rPr lang="ru-RU" sz="2000" dirty="0">
                <a:latin typeface="Times New Roman" pitchFamily="18" charset="0"/>
                <a:cs typeface="Times New Roman" pitchFamily="18" charset="0"/>
              </a:rPr>
              <a:t> ЄС повинна </a:t>
            </a:r>
            <a:r>
              <a:rPr lang="ru-RU" sz="2000" dirty="0" err="1">
                <a:latin typeface="Times New Roman" pitchFamily="18" charset="0"/>
                <a:cs typeface="Times New Roman" pitchFamily="18" charset="0"/>
              </a:rPr>
              <a:t>брати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це</a:t>
            </a:r>
            <a:r>
              <a:rPr lang="ru-RU" sz="2000" dirty="0">
                <a:latin typeface="Times New Roman" pitchFamily="18" charset="0"/>
                <a:cs typeface="Times New Roman" pitchFamily="18" charset="0"/>
              </a:rPr>
              <a:t> до </a:t>
            </a:r>
            <a:r>
              <a:rPr lang="ru-RU" sz="2000" dirty="0" err="1">
                <a:latin typeface="Times New Roman" pitchFamily="18" charset="0"/>
                <a:cs typeface="Times New Roman" pitchFamily="18" charset="0"/>
              </a:rPr>
              <a:t>уваги</a:t>
            </a:r>
            <a:r>
              <a:rPr lang="ru-RU" sz="2000" dirty="0">
                <a:latin typeface="Times New Roman" pitchFamily="18" charset="0"/>
                <a:cs typeface="Times New Roman" pitchFamily="18" charset="0"/>
              </a:rPr>
              <a:t>.</a:t>
            </a:r>
            <a:endParaRPr lang="uk-UA" sz="2000" dirty="0">
              <a:solidFill>
                <a:srgbClr val="383838"/>
              </a:solidFill>
              <a:latin typeface="Times New Roman" pitchFamily="18" charset="0"/>
              <a:ea typeface="Calibri"/>
              <a:cs typeface="Times New Roman" pitchFamily="18" charset="0"/>
            </a:endParaRPr>
          </a:p>
        </p:txBody>
      </p:sp>
      <p:pic>
        <p:nvPicPr>
          <p:cNvPr id="29700" name="Picture 4" descr="ÐÐ°ÑÑÐ¸Ð½ÐºÐ¸ Ð¿Ð¾ Ð·Ð°Ð¿ÑÐ¾ÑÑ ÐµÐ²ÑÑÐ¾ÑÑÐºÐ°ÑÑÑ ÐºÐ°ÑÑÐ¸Ð½Ðº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3" y="5024708"/>
            <a:ext cx="2749938" cy="183329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ÐÐ°ÑÑÐ¸Ð½ÐºÐ¸ Ð¿Ð¾ Ð·Ð°Ð¿ÑÐ¾ÑÑ Ð·Ð°ÑÑÑÐ° ÐºÐ°ÑÑÐ¸Ð½Ðº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97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055" y="5024708"/>
            <a:ext cx="3289050" cy="184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Picture 9" descr="http://player.myshared.ru/50/1339646/slides/slide_2.jpg"/>
          <p:cNvPicPr>
            <a:picLocks noChangeAspect="1" noChangeArrowheads="1"/>
          </p:cNvPicPr>
          <p:nvPr/>
        </p:nvPicPr>
        <p:blipFill rotWithShape="1">
          <a:blip r:embed="rId5">
            <a:extLst>
              <a:ext uri="{28A0092B-C50C-407E-A947-70E740481C1C}">
                <a14:useLocalDpi xmlns:a14="http://schemas.microsoft.com/office/drawing/2010/main" val="0"/>
              </a:ext>
            </a:extLst>
          </a:blip>
          <a:srcRect l="13421" t="9130" r="4664" b="27869"/>
          <a:stretch/>
        </p:blipFill>
        <p:spPr bwMode="auto">
          <a:xfrm>
            <a:off x="5978105" y="4653137"/>
            <a:ext cx="3165895" cy="2247213"/>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http://player.myshared.ru/50/1339646/slides/slide_21.jpg"/>
          <p:cNvPicPr>
            <a:picLocks noChangeAspect="1" noChangeArrowheads="1"/>
          </p:cNvPicPr>
          <p:nvPr/>
        </p:nvPicPr>
        <p:blipFill rotWithShape="1">
          <a:blip r:embed="rId6">
            <a:extLst>
              <a:ext uri="{28A0092B-C50C-407E-A947-70E740481C1C}">
                <a14:useLocalDpi xmlns:a14="http://schemas.microsoft.com/office/drawing/2010/main" val="0"/>
              </a:ext>
            </a:extLst>
          </a:blip>
          <a:srcRect l="53434" t="43017" b="12393"/>
          <a:stretch/>
        </p:blipFill>
        <p:spPr bwMode="auto">
          <a:xfrm>
            <a:off x="6588224" y="2420888"/>
            <a:ext cx="2555776" cy="2232249"/>
          </a:xfrm>
          <a:prstGeom prst="rect">
            <a:avLst/>
          </a:prstGeom>
          <a:noFill/>
          <a:extLst>
            <a:ext uri="{909E8E84-426E-40DD-AFC4-6F175D3DCCD1}">
              <a14:hiddenFill xmlns:a14="http://schemas.microsoft.com/office/drawing/2010/main">
                <a:solidFill>
                  <a:srgbClr val="FFFFFF"/>
                </a:solidFill>
              </a14:hiddenFill>
            </a:ext>
          </a:extLst>
        </p:spPr>
      </p:pic>
      <p:pic>
        <p:nvPicPr>
          <p:cNvPr id="29709" name="Picture 13" descr="http://player.myshared.ru/50/1339646/slides/slide_2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11" t="15738" r="5648" b="9640"/>
          <a:stretch/>
        </p:blipFill>
        <p:spPr bwMode="auto">
          <a:xfrm>
            <a:off x="6588224" y="685059"/>
            <a:ext cx="2555776" cy="1772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11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Провідні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принципи</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управління</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водними</a:t>
            </a:r>
            <a:r>
              <a:rPr lang="ru-RU" b="1" i="1" u="sng" dirty="0">
                <a:latin typeface="Times New Roman" panose="02020603050405020304" pitchFamily="18" charset="0"/>
                <a:ea typeface="Calibri" panose="020F0502020204030204" pitchFamily="34" charset="0"/>
              </a:rPr>
              <a:t> ресурсами </a:t>
            </a:r>
            <a:r>
              <a:rPr lang="ru-RU" b="1" i="1" u="sng" dirty="0" err="1">
                <a:latin typeface="Times New Roman" panose="02020603050405020304" pitchFamily="18" charset="0"/>
                <a:ea typeface="Calibri" panose="020F0502020204030204" pitchFamily="34" charset="0"/>
              </a:rPr>
              <a:t>Європейського</a:t>
            </a:r>
            <a:r>
              <a:rPr lang="ru-RU" b="1" i="1" u="sng" dirty="0">
                <a:latin typeface="Times New Roman" panose="02020603050405020304" pitchFamily="18" charset="0"/>
                <a:ea typeface="Calibri" panose="020F0502020204030204" pitchFamily="34" charset="0"/>
              </a:rPr>
              <a:t> Союзу</a:t>
            </a:r>
          </a:p>
        </p:txBody>
      </p:sp>
      <p:sp>
        <p:nvSpPr>
          <p:cNvPr id="3" name="Номер слайда 2"/>
          <p:cNvSpPr>
            <a:spLocks noGrp="1"/>
          </p:cNvSpPr>
          <p:nvPr>
            <p:ph type="sldNum" sz="quarter" idx="12"/>
          </p:nvPr>
        </p:nvSpPr>
        <p:spPr>
          <a:xfrm>
            <a:off x="8244408" y="6278371"/>
            <a:ext cx="762000" cy="365125"/>
          </a:xfrm>
        </p:spPr>
        <p:txBody>
          <a:bodyPr/>
          <a:lstStyle/>
          <a:p>
            <a:pPr>
              <a:defRPr/>
            </a:pPr>
            <a:fld id="{0AEB593D-4678-4364-9E8D-F7EADF1EAEA5}" type="slidenum">
              <a:rPr lang="hu-HU" smtClean="0"/>
              <a:pPr>
                <a:defRPr/>
              </a:pPr>
              <a:t>21</a:t>
            </a:fld>
            <a:endParaRPr lang="hu-HU" dirty="0"/>
          </a:p>
        </p:txBody>
      </p:sp>
      <p:sp>
        <p:nvSpPr>
          <p:cNvPr id="7" name="Прямоугольник 6"/>
          <p:cNvSpPr/>
          <p:nvPr/>
        </p:nvSpPr>
        <p:spPr>
          <a:xfrm>
            <a:off x="-6299" y="685059"/>
            <a:ext cx="7674643" cy="1631216"/>
          </a:xfrm>
          <a:prstGeom prst="rect">
            <a:avLst/>
          </a:prstGeom>
          <a:solidFill>
            <a:schemeClr val="accent5">
              <a:lumMod val="20000"/>
              <a:lumOff val="80000"/>
            </a:schemeClr>
          </a:solidFill>
        </p:spPr>
        <p:txBody>
          <a:bodyPr wrap="square">
            <a:spAutoFit/>
          </a:bodyPr>
          <a:lstStyle/>
          <a:p>
            <a:pPr lvl="0" algn="ctr"/>
            <a:r>
              <a:rPr lang="uk-UA" sz="2000" b="1" u="sng" dirty="0">
                <a:solidFill>
                  <a:srgbClr val="383838"/>
                </a:solidFill>
                <a:latin typeface="Arial"/>
                <a:cs typeface="Times New Roman"/>
              </a:rPr>
              <a:t>ІХ.</a:t>
            </a:r>
            <a:r>
              <a:rPr lang="uk-UA" sz="2000" b="1" i="1" u="sng" dirty="0"/>
              <a:t> Принцип «Витрати/вигоди». </a:t>
            </a:r>
          </a:p>
          <a:p>
            <a:pPr indent="269875" algn="just"/>
            <a:r>
              <a:rPr lang="ru-RU" sz="1600" dirty="0">
                <a:solidFill>
                  <a:srgbClr val="383838"/>
                </a:solidFill>
                <a:latin typeface="Arial"/>
                <a:ea typeface="Calibri"/>
                <a:cs typeface="Times New Roman"/>
              </a:rPr>
              <a:t>У </a:t>
            </a:r>
            <a:r>
              <a:rPr lang="ru-RU" sz="1600" dirty="0" err="1">
                <a:solidFill>
                  <a:srgbClr val="383838"/>
                </a:solidFill>
                <a:latin typeface="Arial"/>
                <a:ea typeface="Calibri"/>
                <a:cs typeface="Times New Roman"/>
              </a:rPr>
              <a:t>визначенні</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конкретних</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цілей</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екологічної</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водної</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політики</a:t>
            </a:r>
            <a:r>
              <a:rPr lang="ru-RU" sz="1600" dirty="0">
                <a:solidFill>
                  <a:srgbClr val="383838"/>
                </a:solidFill>
                <a:latin typeface="Arial"/>
                <a:ea typeface="Calibri"/>
                <a:cs typeface="Times New Roman"/>
              </a:rPr>
              <a:t> </a:t>
            </a:r>
          </a:p>
          <a:p>
            <a:pPr algn="just"/>
            <a:r>
              <a:rPr lang="ru-RU" sz="1600" dirty="0" err="1">
                <a:solidFill>
                  <a:srgbClr val="383838"/>
                </a:solidFill>
                <a:latin typeface="Arial"/>
                <a:ea typeface="Calibri"/>
                <a:cs typeface="Times New Roman"/>
              </a:rPr>
              <a:t>потрібно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щоб</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було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враховано</a:t>
            </a:r>
            <a:r>
              <a:rPr lang="ru-RU" sz="1600" dirty="0">
                <a:solidFill>
                  <a:srgbClr val="383838"/>
                </a:solidFill>
                <a:latin typeface="Arial"/>
                <a:ea typeface="Calibri"/>
                <a:cs typeface="Times New Roman"/>
              </a:rPr>
              <a:t> як </a:t>
            </a:r>
            <a:r>
              <a:rPr lang="ru-RU" sz="1600" dirty="0" err="1">
                <a:solidFill>
                  <a:srgbClr val="383838"/>
                </a:solidFill>
                <a:latin typeface="Arial"/>
                <a:ea typeface="Calibri"/>
                <a:cs typeface="Times New Roman"/>
              </a:rPr>
              <a:t>витрати</a:t>
            </a:r>
            <a:r>
              <a:rPr lang="ru-RU" sz="1600" dirty="0">
                <a:solidFill>
                  <a:srgbClr val="383838"/>
                </a:solidFill>
                <a:latin typeface="Arial"/>
                <a:ea typeface="Calibri"/>
                <a:cs typeface="Times New Roman"/>
              </a:rPr>
              <a:t>, так і </a:t>
            </a:r>
            <a:r>
              <a:rPr lang="ru-RU" sz="1600" dirty="0" err="1">
                <a:solidFill>
                  <a:srgbClr val="383838"/>
                </a:solidFill>
                <a:latin typeface="Arial"/>
                <a:ea typeface="Calibri"/>
                <a:cs typeface="Times New Roman"/>
              </a:rPr>
              <a:t>вигоди</a:t>
            </a:r>
            <a:r>
              <a:rPr lang="ru-RU" sz="1600" dirty="0">
                <a:solidFill>
                  <a:srgbClr val="383838"/>
                </a:solidFill>
                <a:latin typeface="Arial"/>
                <a:ea typeface="Calibri"/>
                <a:cs typeface="Times New Roman"/>
              </a:rPr>
              <a:t> </a:t>
            </a:r>
          </a:p>
          <a:p>
            <a:pPr algn="just"/>
            <a:r>
              <a:rPr lang="ru-RU" sz="1600" dirty="0" err="1">
                <a:solidFill>
                  <a:srgbClr val="383838"/>
                </a:solidFill>
                <a:latin typeface="Arial"/>
                <a:ea typeface="Calibri"/>
                <a:cs typeface="Times New Roman"/>
              </a:rPr>
              <a:t>від</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дій</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або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бездіяльності</a:t>
            </a:r>
            <a:r>
              <a:rPr lang="ru-RU" sz="1600" dirty="0">
                <a:solidFill>
                  <a:srgbClr val="383838"/>
                </a:solidFill>
                <a:latin typeface="Arial"/>
                <a:ea typeface="Calibri"/>
                <a:cs typeface="Times New Roman"/>
              </a:rPr>
              <a:t>.</a:t>
            </a:r>
            <a:endParaRPr lang="uk-UA" sz="1600" dirty="0">
              <a:solidFill>
                <a:srgbClr val="383838"/>
              </a:solidFill>
              <a:latin typeface="Arial"/>
              <a:ea typeface="Calibri"/>
              <a:cs typeface="Times New Roman"/>
            </a:endParaRPr>
          </a:p>
          <a:p>
            <a:pPr indent="269875" algn="just"/>
            <a:r>
              <a:rPr lang="uk-UA" sz="1600" dirty="0">
                <a:solidFill>
                  <a:srgbClr val="383838"/>
                </a:solidFill>
                <a:latin typeface="Arial"/>
                <a:ea typeface="Calibri"/>
                <a:cs typeface="Times New Roman"/>
              </a:rPr>
              <a:t>Інвестиції для виконання екологічної водної політики </a:t>
            </a:r>
          </a:p>
          <a:p>
            <a:pPr algn="just"/>
            <a:r>
              <a:rPr lang="uk-UA" sz="1600" dirty="0">
                <a:solidFill>
                  <a:srgbClr val="383838"/>
                </a:solidFill>
                <a:latin typeface="Arial"/>
                <a:ea typeface="Calibri"/>
                <a:cs typeface="Times New Roman"/>
              </a:rPr>
              <a:t>мають бути спрямовані на досягнення цілей стратегії </a:t>
            </a:r>
          </a:p>
        </p:txBody>
      </p:sp>
      <p:pic>
        <p:nvPicPr>
          <p:cNvPr id="25608" name="Picture 8" descr="ÐÐ°ÑÑÐ¸Ð½ÐºÐ¸ Ð¿Ð¾ Ð·Ð°Ð¿ÑÐ¾ÑÑ Ð²Ð¸ÑÑÐ°ÑÐ¸ Ñ Ð²Ð¸Ð³Ð¾Ð´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180" y="685059"/>
            <a:ext cx="3158237" cy="163121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ÐÐ°ÑÑÐ¸Ð½ÐºÐ¸ Ð¿Ð¾ Ð·Ð°Ð¿ÑÐ¾ÑÑ Ð²Ð¾Ð´Ð° Ñ Ð³ÑÐ¾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5611"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5450"/>
          <a:stretch/>
        </p:blipFill>
        <p:spPr bwMode="auto">
          <a:xfrm>
            <a:off x="5982180" y="2443397"/>
            <a:ext cx="3158237" cy="184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1" y="2286294"/>
            <a:ext cx="5982181" cy="2062103"/>
          </a:xfrm>
          <a:prstGeom prst="rect">
            <a:avLst/>
          </a:prstGeom>
          <a:solidFill>
            <a:schemeClr val="accent5">
              <a:lumMod val="20000"/>
              <a:lumOff val="80000"/>
            </a:schemeClr>
          </a:solidFill>
        </p:spPr>
        <p:txBody>
          <a:bodyPr wrap="square">
            <a:spAutoFit/>
          </a:bodyPr>
          <a:lstStyle/>
          <a:p>
            <a:pPr algn="just"/>
            <a:r>
              <a:rPr lang="uk-UA" sz="1600" dirty="0">
                <a:solidFill>
                  <a:srgbClr val="383838"/>
                </a:solidFill>
                <a:latin typeface="Arial"/>
                <a:ea typeface="Calibri"/>
                <a:cs typeface="Times New Roman"/>
              </a:rPr>
              <a:t>управління водними ресурсами і враховувати рентабельність заходів, які приймаються. Саме це враховано в законодавстві, такому як </a:t>
            </a:r>
            <a:r>
              <a:rPr lang="uk-UA" sz="1600" b="1" i="1" dirty="0">
                <a:solidFill>
                  <a:srgbClr val="383838"/>
                </a:solidFill>
                <a:latin typeface="Arial"/>
                <a:ea typeface="Calibri"/>
                <a:cs typeface="Times New Roman"/>
              </a:rPr>
              <a:t>Директива з обробки господарсько-побутових стічних вод</a:t>
            </a:r>
            <a:r>
              <a:rPr lang="uk-UA" sz="1600" dirty="0">
                <a:solidFill>
                  <a:srgbClr val="383838"/>
                </a:solidFill>
                <a:latin typeface="Arial"/>
                <a:ea typeface="Calibri"/>
                <a:cs typeface="Times New Roman"/>
              </a:rPr>
              <a:t> або </a:t>
            </a:r>
            <a:r>
              <a:rPr lang="uk-UA" sz="1600" b="1" i="1" dirty="0">
                <a:solidFill>
                  <a:srgbClr val="383838"/>
                </a:solidFill>
                <a:latin typeface="Arial"/>
                <a:ea typeface="Calibri"/>
                <a:cs typeface="Times New Roman"/>
              </a:rPr>
              <a:t>Директива з нітратів</a:t>
            </a:r>
            <a:r>
              <a:rPr lang="uk-UA" sz="1600" dirty="0">
                <a:solidFill>
                  <a:srgbClr val="383838"/>
                </a:solidFill>
                <a:latin typeface="Arial"/>
                <a:ea typeface="Calibri"/>
                <a:cs typeface="Times New Roman"/>
              </a:rPr>
              <a:t>. Цей принцип далі підтверджено в </a:t>
            </a:r>
            <a:r>
              <a:rPr lang="uk-UA" sz="1600" b="1" i="1" dirty="0">
                <a:solidFill>
                  <a:srgbClr val="383838"/>
                </a:solidFill>
                <a:latin typeface="Arial"/>
                <a:ea typeface="Calibri"/>
                <a:cs typeface="Times New Roman"/>
              </a:rPr>
              <a:t>Водній рамковій директиві</a:t>
            </a:r>
            <a:r>
              <a:rPr lang="uk-UA" sz="1600" dirty="0">
                <a:solidFill>
                  <a:srgbClr val="383838"/>
                </a:solidFill>
                <a:latin typeface="Arial"/>
                <a:ea typeface="Calibri"/>
                <a:cs typeface="Times New Roman"/>
              </a:rPr>
              <a:t>, яка дозволяє реалізовувати заходи для розв'язання місцевих проблем, а також дотримуватися більш високого співвідношення вигід і витрат.</a:t>
            </a:r>
          </a:p>
        </p:txBody>
      </p:sp>
      <p:sp>
        <p:nvSpPr>
          <p:cNvPr id="13" name="Прямоугольник 12"/>
          <p:cNvSpPr/>
          <p:nvPr/>
        </p:nvSpPr>
        <p:spPr>
          <a:xfrm>
            <a:off x="20941" y="4303427"/>
            <a:ext cx="9119476" cy="2554545"/>
          </a:xfrm>
          <a:prstGeom prst="rect">
            <a:avLst/>
          </a:prstGeom>
          <a:solidFill>
            <a:schemeClr val="accent5">
              <a:lumMod val="20000"/>
              <a:lumOff val="80000"/>
            </a:schemeClr>
          </a:solidFill>
        </p:spPr>
        <p:txBody>
          <a:bodyPr wrap="square">
            <a:spAutoFit/>
          </a:bodyPr>
          <a:lstStyle/>
          <a:p>
            <a:pPr indent="269875" algn="just"/>
            <a:r>
              <a:rPr lang="uk-UA" sz="1600" b="1" i="1" dirty="0">
                <a:solidFill>
                  <a:srgbClr val="383838"/>
                </a:solidFill>
                <a:latin typeface="Arial"/>
                <a:ea typeface="Calibri"/>
                <a:cs typeface="Times New Roman"/>
              </a:rPr>
              <a:t>Рентабельна стратегія </a:t>
            </a:r>
            <a:r>
              <a:rPr lang="uk-UA" sz="1600" dirty="0">
                <a:solidFill>
                  <a:srgbClr val="383838"/>
                </a:solidFill>
                <a:latin typeface="Arial"/>
                <a:ea typeface="Calibri"/>
                <a:cs typeface="Times New Roman"/>
              </a:rPr>
              <a:t>– це необхідність оцінки з економічної точки зору переваг та недоліків (у розумінні скорочення скидів або підвищення якості на одиницю витрат) із трьох головних пакетів документів політики:</a:t>
            </a:r>
          </a:p>
          <a:p>
            <a:pPr algn="just"/>
            <a:r>
              <a:rPr lang="uk-UA" sz="1600" dirty="0">
                <a:solidFill>
                  <a:srgbClr val="383838"/>
                </a:solidFill>
                <a:latin typeface="Arial"/>
                <a:ea typeface="Calibri"/>
                <a:cs typeface="Times New Roman"/>
              </a:rPr>
              <a:t>• </a:t>
            </a:r>
            <a:r>
              <a:rPr lang="uk-UA" sz="1600" i="1" u="sng" dirty="0">
                <a:solidFill>
                  <a:srgbClr val="383838"/>
                </a:solidFill>
                <a:latin typeface="Arial"/>
                <a:ea typeface="Calibri"/>
                <a:cs typeface="Times New Roman"/>
              </a:rPr>
              <a:t>норми та стандарти (традиційний підхід ЄС);</a:t>
            </a:r>
          </a:p>
          <a:p>
            <a:pPr algn="just"/>
            <a:r>
              <a:rPr lang="uk-UA" sz="1600" i="1" u="sng" dirty="0">
                <a:solidFill>
                  <a:srgbClr val="383838"/>
                </a:solidFill>
                <a:latin typeface="Arial"/>
                <a:ea typeface="Calibri"/>
                <a:cs typeface="Times New Roman"/>
              </a:rPr>
              <a:t>• нова технологія (підхід, пов'язаний із зазначеним вище);</a:t>
            </a:r>
          </a:p>
          <a:p>
            <a:pPr algn="just"/>
            <a:r>
              <a:rPr lang="uk-UA" sz="1600" i="1" u="sng" dirty="0">
                <a:solidFill>
                  <a:srgbClr val="383838"/>
                </a:solidFill>
                <a:latin typeface="Arial"/>
                <a:ea typeface="Calibri"/>
                <a:cs typeface="Times New Roman"/>
              </a:rPr>
              <a:t>• компенсація витрат на нейтралізацію зовнішнього забруднення через вартість ресурсів і ринкові стимули, застосовані до забруднювача</a:t>
            </a:r>
            <a:r>
              <a:rPr lang="uk-UA" sz="1600" dirty="0">
                <a:solidFill>
                  <a:srgbClr val="383838"/>
                </a:solidFill>
                <a:latin typeface="Arial"/>
                <a:ea typeface="Calibri"/>
                <a:cs typeface="Times New Roman"/>
              </a:rPr>
              <a:t>.</a:t>
            </a:r>
          </a:p>
          <a:p>
            <a:pPr indent="269875" algn="ctr"/>
            <a:r>
              <a:rPr lang="uk-UA" sz="1500" dirty="0">
                <a:solidFill>
                  <a:srgbClr val="383838"/>
                </a:solidFill>
                <a:latin typeface="Arial"/>
                <a:ea typeface="Calibri"/>
                <a:cs typeface="Times New Roman"/>
              </a:rPr>
              <a:t>Ці пакети документів не виключають один одного і можуть використовуватися як додаткові або альтернативні, залежно від їхньої відносної рентабельності для розв'язання проблем забруднення вод і проблеми дефіциту води.</a:t>
            </a:r>
          </a:p>
        </p:txBody>
      </p:sp>
    </p:spTree>
    <p:extLst>
      <p:ext uri="{BB962C8B-B14F-4D97-AF65-F5344CB8AC3E}">
        <p14:creationId xmlns:p14="http://schemas.microsoft.com/office/powerpoint/2010/main" val="3944247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Провідні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принципи</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управління</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водними</a:t>
            </a:r>
            <a:r>
              <a:rPr lang="ru-RU" b="1" i="1" u="sng" dirty="0">
                <a:latin typeface="Times New Roman" panose="02020603050405020304" pitchFamily="18" charset="0"/>
                <a:ea typeface="Calibri" panose="020F0502020204030204" pitchFamily="34" charset="0"/>
              </a:rPr>
              <a:t> ресурсами </a:t>
            </a:r>
            <a:r>
              <a:rPr lang="ru-RU" b="1" i="1" u="sng" dirty="0" err="1">
                <a:latin typeface="Times New Roman" panose="02020603050405020304" pitchFamily="18" charset="0"/>
                <a:ea typeface="Calibri" panose="020F0502020204030204" pitchFamily="34" charset="0"/>
              </a:rPr>
              <a:t>Європейського</a:t>
            </a:r>
            <a:r>
              <a:rPr lang="ru-RU" b="1" i="1" u="sng" dirty="0">
                <a:latin typeface="Times New Roman" panose="02020603050405020304" pitchFamily="18" charset="0"/>
                <a:ea typeface="Calibri" panose="020F0502020204030204" pitchFamily="34" charset="0"/>
              </a:rPr>
              <a:t> Союзу</a:t>
            </a:r>
          </a:p>
        </p:txBody>
      </p:sp>
      <p:sp>
        <p:nvSpPr>
          <p:cNvPr id="3" name="Номер слайда 2"/>
          <p:cNvSpPr>
            <a:spLocks noGrp="1"/>
          </p:cNvSpPr>
          <p:nvPr>
            <p:ph type="sldNum" sz="quarter" idx="12"/>
          </p:nvPr>
        </p:nvSpPr>
        <p:spPr>
          <a:xfrm>
            <a:off x="8244408" y="6278371"/>
            <a:ext cx="762000" cy="365125"/>
          </a:xfrm>
        </p:spPr>
        <p:txBody>
          <a:bodyPr/>
          <a:lstStyle/>
          <a:p>
            <a:pPr>
              <a:defRPr/>
            </a:pPr>
            <a:fld id="{0AEB593D-4678-4364-9E8D-F7EADF1EAEA5}" type="slidenum">
              <a:rPr lang="hu-HU" smtClean="0"/>
              <a:pPr>
                <a:defRPr/>
              </a:pPr>
              <a:t>22</a:t>
            </a:fld>
            <a:endParaRPr lang="hu-HU" dirty="0"/>
          </a:p>
        </p:txBody>
      </p:sp>
      <p:sp>
        <p:nvSpPr>
          <p:cNvPr id="7" name="Прямоугольник 6"/>
          <p:cNvSpPr/>
          <p:nvPr/>
        </p:nvSpPr>
        <p:spPr>
          <a:xfrm>
            <a:off x="-6299" y="685059"/>
            <a:ext cx="9150299" cy="3416320"/>
          </a:xfrm>
          <a:prstGeom prst="rect">
            <a:avLst/>
          </a:prstGeom>
          <a:solidFill>
            <a:schemeClr val="accent5">
              <a:lumMod val="20000"/>
              <a:lumOff val="80000"/>
            </a:schemeClr>
          </a:solidFill>
        </p:spPr>
        <p:txBody>
          <a:bodyPr wrap="square">
            <a:spAutoFit/>
          </a:bodyPr>
          <a:lstStyle/>
          <a:p>
            <a:pPr lvl="0" algn="ctr"/>
            <a:r>
              <a:rPr lang="uk-UA" b="1" i="1" u="sng" dirty="0"/>
              <a:t>Х. Принцип «</a:t>
            </a:r>
            <a:r>
              <a:rPr lang="ru-RU" b="1" i="1" u="sng" dirty="0" err="1"/>
              <a:t>Економічний</a:t>
            </a:r>
            <a:r>
              <a:rPr lang="ru-RU" b="1" i="1" u="sng" dirty="0"/>
              <a:t> і </a:t>
            </a:r>
            <a:r>
              <a:rPr lang="ru-RU" b="1" i="1" u="sng" dirty="0" err="1"/>
              <a:t>соціальний</a:t>
            </a:r>
            <a:r>
              <a:rPr lang="ru-RU" b="1" i="1" u="sng" dirty="0"/>
              <a:t> </a:t>
            </a:r>
            <a:r>
              <a:rPr lang="ru-RU" b="1" i="1" u="sng" dirty="0" err="1"/>
              <a:t>розвиток</a:t>
            </a:r>
            <a:r>
              <a:rPr lang="ru-RU" b="1" i="1" u="sng" dirty="0"/>
              <a:t> ЄС і</a:t>
            </a:r>
          </a:p>
          <a:p>
            <a:pPr lvl="0" algn="ctr"/>
            <a:r>
              <a:rPr lang="ru-RU" b="1" i="1" u="sng" dirty="0"/>
              <a:t> </a:t>
            </a:r>
            <a:r>
              <a:rPr lang="ru-RU" b="1" i="1" u="sng" dirty="0" err="1"/>
              <a:t>збалансований</a:t>
            </a:r>
            <a:r>
              <a:rPr lang="ru-RU" b="1" i="1" u="sng" dirty="0"/>
              <a:t> </a:t>
            </a:r>
            <a:r>
              <a:rPr lang="ru-RU" b="1" i="1" u="sng" dirty="0" err="1"/>
              <a:t>розвиток</a:t>
            </a:r>
            <a:r>
              <a:rPr lang="ru-RU" b="1" i="1" u="sng" dirty="0"/>
              <a:t> </a:t>
            </a:r>
            <a:r>
              <a:rPr lang="ru-RU" b="1" i="1" u="sng" dirty="0" err="1"/>
              <a:t>його</a:t>
            </a:r>
            <a:r>
              <a:rPr lang="ru-RU" b="1" i="1" u="sng" dirty="0"/>
              <a:t> </a:t>
            </a:r>
            <a:r>
              <a:rPr lang="ru-RU" b="1" i="1" u="sng" dirty="0" err="1"/>
              <a:t>регіонів</a:t>
            </a:r>
            <a:r>
              <a:rPr lang="uk-UA" b="1" i="1" u="sng" dirty="0"/>
              <a:t>». </a:t>
            </a:r>
          </a:p>
          <a:p>
            <a:pPr indent="269875" algn="just"/>
            <a:r>
              <a:rPr lang="ru-RU" sz="1600" dirty="0" err="1">
                <a:solidFill>
                  <a:srgbClr val="383838"/>
                </a:solidFill>
                <a:latin typeface="Arial"/>
                <a:ea typeface="Calibri"/>
                <a:cs typeface="Times New Roman"/>
              </a:rPr>
              <a:t>Цей</a:t>
            </a:r>
            <a:r>
              <a:rPr lang="ru-RU" sz="1600" dirty="0">
                <a:solidFill>
                  <a:srgbClr val="383838"/>
                </a:solidFill>
                <a:latin typeface="Arial"/>
                <a:ea typeface="Calibri"/>
                <a:cs typeface="Times New Roman"/>
              </a:rPr>
              <a:t> принцип </a:t>
            </a:r>
            <a:r>
              <a:rPr lang="ru-RU" sz="1600" dirty="0" err="1">
                <a:solidFill>
                  <a:srgbClr val="383838"/>
                </a:solidFill>
                <a:latin typeface="Arial"/>
                <a:ea typeface="Calibri"/>
                <a:cs typeface="Times New Roman"/>
              </a:rPr>
              <a:t>тісно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пов'язаний</a:t>
            </a:r>
            <a:r>
              <a:rPr lang="ru-RU" sz="1600" dirty="0">
                <a:solidFill>
                  <a:srgbClr val="383838"/>
                </a:solidFill>
                <a:latin typeface="Arial"/>
                <a:ea typeface="Calibri"/>
                <a:cs typeface="Times New Roman"/>
              </a:rPr>
              <a:t> з принципом </a:t>
            </a:r>
            <a:r>
              <a:rPr lang="ru-RU" sz="1600" dirty="0" err="1">
                <a:solidFill>
                  <a:srgbClr val="383838"/>
                </a:solidFill>
                <a:latin typeface="Arial"/>
                <a:ea typeface="Calibri"/>
                <a:cs typeface="Times New Roman"/>
              </a:rPr>
              <a:t>інтеграції</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Він</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підтверджує</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що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водогосподарську</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політику</a:t>
            </a:r>
            <a:r>
              <a:rPr lang="ru-RU" sz="1600" dirty="0">
                <a:solidFill>
                  <a:srgbClr val="383838"/>
                </a:solidFill>
                <a:latin typeface="Arial"/>
                <a:ea typeface="Calibri"/>
                <a:cs typeface="Times New Roman"/>
              </a:rPr>
              <a:t> не </a:t>
            </a:r>
            <a:r>
              <a:rPr lang="ru-RU" sz="1600" dirty="0" err="1">
                <a:solidFill>
                  <a:srgbClr val="383838"/>
                </a:solidFill>
                <a:latin typeface="Arial"/>
                <a:ea typeface="Calibri"/>
                <a:cs typeface="Times New Roman"/>
              </a:rPr>
              <a:t>можна</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розглядати</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ізольовано</a:t>
            </a:r>
            <a:r>
              <a:rPr lang="ru-RU" sz="1600" dirty="0">
                <a:solidFill>
                  <a:srgbClr val="383838"/>
                </a:solidFill>
                <a:latin typeface="Arial"/>
                <a:ea typeface="Calibri"/>
                <a:cs typeface="Times New Roman"/>
              </a:rPr>
              <a:t>, вона </a:t>
            </a:r>
            <a:r>
              <a:rPr lang="ru-RU" sz="1600" dirty="0" err="1">
                <a:solidFill>
                  <a:srgbClr val="383838"/>
                </a:solidFill>
                <a:latin typeface="Arial"/>
                <a:ea typeface="Calibri"/>
                <a:cs typeface="Times New Roman"/>
              </a:rPr>
              <a:t>має</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розглядатися</a:t>
            </a:r>
            <a:r>
              <a:rPr lang="ru-RU" sz="1600" dirty="0">
                <a:solidFill>
                  <a:srgbClr val="383838"/>
                </a:solidFill>
                <a:latin typeface="Arial"/>
                <a:ea typeface="Calibri"/>
                <a:cs typeface="Times New Roman"/>
              </a:rPr>
              <a:t> як одна </a:t>
            </a:r>
            <a:r>
              <a:rPr lang="ru-RU" sz="1600" dirty="0" err="1">
                <a:solidFill>
                  <a:srgbClr val="383838"/>
                </a:solidFill>
                <a:latin typeface="Arial"/>
                <a:ea typeface="Calibri"/>
                <a:cs typeface="Times New Roman"/>
              </a:rPr>
              <a:t>із</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складових</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збалансованої</a:t>
            </a:r>
            <a:r>
              <a:rPr lang="ru-RU" sz="1600" dirty="0">
                <a:solidFill>
                  <a:srgbClr val="383838"/>
                </a:solidFill>
                <a:latin typeface="Arial"/>
                <a:ea typeface="Calibri"/>
                <a:cs typeface="Times New Roman"/>
              </a:rPr>
              <a:t> та </a:t>
            </a:r>
            <a:r>
              <a:rPr lang="ru-RU" sz="1600" dirty="0" err="1">
                <a:solidFill>
                  <a:srgbClr val="383838"/>
                </a:solidFill>
                <a:latin typeface="Arial"/>
                <a:ea typeface="Calibri"/>
                <a:cs typeface="Times New Roman"/>
              </a:rPr>
              <a:t>стійкої</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економіки</a:t>
            </a:r>
            <a:r>
              <a:rPr lang="ru-RU" sz="1600" dirty="0">
                <a:solidFill>
                  <a:srgbClr val="383838"/>
                </a:solidFill>
                <a:latin typeface="Arial"/>
                <a:ea typeface="Calibri"/>
                <a:cs typeface="Times New Roman"/>
              </a:rPr>
              <a:t>.</a:t>
            </a:r>
          </a:p>
          <a:p>
            <a:pPr indent="269875" algn="just"/>
            <a:r>
              <a:rPr lang="ru-RU" sz="1600" dirty="0" err="1">
                <a:solidFill>
                  <a:srgbClr val="383838"/>
                </a:solidFill>
                <a:latin typeface="Arial"/>
                <a:ea typeface="Calibri"/>
                <a:cs typeface="Times New Roman"/>
              </a:rPr>
              <a:t>Необхідно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підкреслити</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що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господарські</a:t>
            </a:r>
            <a:r>
              <a:rPr lang="ru-RU" sz="1600" dirty="0">
                <a:solidFill>
                  <a:srgbClr val="383838"/>
                </a:solidFill>
                <a:latin typeface="Arial"/>
                <a:ea typeface="Calibri"/>
                <a:cs typeface="Times New Roman"/>
              </a:rPr>
              <a:t> та </a:t>
            </a:r>
            <a:r>
              <a:rPr lang="ru-RU" sz="1600" dirty="0" err="1">
                <a:solidFill>
                  <a:srgbClr val="383838"/>
                </a:solidFill>
                <a:latin typeface="Arial"/>
                <a:ea typeface="Calibri"/>
                <a:cs typeface="Times New Roman"/>
              </a:rPr>
              <a:t>соціальні</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проблеми</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стосовно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регіонального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розвитку</a:t>
            </a:r>
            <a:r>
              <a:rPr lang="ru-RU" sz="1600" dirty="0">
                <a:solidFill>
                  <a:srgbClr val="383838"/>
                </a:solidFill>
                <a:latin typeface="Arial"/>
                <a:ea typeface="Calibri"/>
                <a:cs typeface="Times New Roman"/>
              </a:rPr>
              <a:t> є </a:t>
            </a:r>
            <a:r>
              <a:rPr lang="ru-RU" sz="1600" dirty="0" err="1">
                <a:solidFill>
                  <a:srgbClr val="383838"/>
                </a:solidFill>
                <a:latin typeface="Arial"/>
                <a:ea typeface="Calibri"/>
                <a:cs typeface="Times New Roman"/>
              </a:rPr>
              <a:t>головними</a:t>
            </a:r>
            <a:r>
              <a:rPr lang="ru-RU" sz="1600" dirty="0">
                <a:solidFill>
                  <a:srgbClr val="383838"/>
                </a:solidFill>
                <a:latin typeface="Arial"/>
                <a:ea typeface="Calibri"/>
                <a:cs typeface="Times New Roman"/>
              </a:rPr>
              <a:t> і для </a:t>
            </a:r>
            <a:r>
              <a:rPr lang="ru-RU" sz="1600" dirty="0" err="1">
                <a:solidFill>
                  <a:srgbClr val="383838"/>
                </a:solidFill>
                <a:latin typeface="Arial"/>
                <a:ea typeface="Calibri"/>
                <a:cs typeface="Times New Roman"/>
              </a:rPr>
              <a:t>водогосподарської</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політики</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оскільки</a:t>
            </a:r>
            <a:r>
              <a:rPr lang="ru-RU" sz="1600" dirty="0">
                <a:solidFill>
                  <a:srgbClr val="383838"/>
                </a:solidFill>
                <a:latin typeface="Arial"/>
                <a:ea typeface="Calibri"/>
                <a:cs typeface="Times New Roman"/>
              </a:rPr>
              <a:t> вода – </a:t>
            </a:r>
            <a:r>
              <a:rPr lang="ru-RU" sz="1600" dirty="0" err="1">
                <a:solidFill>
                  <a:srgbClr val="383838"/>
                </a:solidFill>
                <a:latin typeface="Arial"/>
                <a:ea typeface="Calibri"/>
                <a:cs typeface="Times New Roman"/>
              </a:rPr>
              <a:t>це</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критичний</a:t>
            </a:r>
            <a:r>
              <a:rPr lang="ru-RU" sz="1600" dirty="0">
                <a:solidFill>
                  <a:srgbClr val="383838"/>
                </a:solidFill>
                <a:latin typeface="Arial"/>
                <a:ea typeface="Calibri"/>
                <a:cs typeface="Times New Roman"/>
              </a:rPr>
              <a:t> фактор для </a:t>
            </a:r>
            <a:r>
              <a:rPr lang="ru-RU" sz="1600" dirty="0" err="1">
                <a:solidFill>
                  <a:srgbClr val="383838"/>
                </a:solidFill>
                <a:latin typeface="Arial"/>
                <a:ea typeface="Calibri"/>
                <a:cs typeface="Times New Roman"/>
              </a:rPr>
              <a:t>створення</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сприятливих</a:t>
            </a:r>
            <a:r>
              <a:rPr lang="ru-RU" sz="1600" dirty="0">
                <a:solidFill>
                  <a:srgbClr val="383838"/>
                </a:solidFill>
                <a:latin typeface="Arial"/>
                <a:ea typeface="Calibri"/>
                <a:cs typeface="Times New Roman"/>
              </a:rPr>
              <a:t> умов </a:t>
            </a:r>
            <a:r>
              <a:rPr lang="ru-RU" sz="1600" dirty="0" err="1">
                <a:solidFill>
                  <a:srgbClr val="383838"/>
                </a:solidFill>
                <a:latin typeface="Arial"/>
                <a:ea typeface="Calibri"/>
                <a:cs typeface="Times New Roman"/>
              </a:rPr>
              <a:t>стійкого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розвитку</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Однак</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стабільне</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підвищення</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якості</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запасів</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прісної</a:t>
            </a:r>
            <a:r>
              <a:rPr lang="ru-RU" sz="1600" dirty="0">
                <a:solidFill>
                  <a:srgbClr val="383838"/>
                </a:solidFill>
                <a:latin typeface="Arial"/>
                <a:ea typeface="Calibri"/>
                <a:cs typeface="Times New Roman"/>
              </a:rPr>
              <a:t> води та </a:t>
            </a:r>
            <a:r>
              <a:rPr lang="ru-RU" sz="1600" dirty="0" err="1">
                <a:solidFill>
                  <a:srgbClr val="383838"/>
                </a:solidFill>
                <a:latin typeface="Arial"/>
                <a:ea typeface="Calibri"/>
                <a:cs typeface="Times New Roman"/>
              </a:rPr>
              <a:t>довгочасна</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здатність</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задовольняти</a:t>
            </a:r>
            <a:r>
              <a:rPr lang="ru-RU" sz="1600" dirty="0">
                <a:solidFill>
                  <a:srgbClr val="383838"/>
                </a:solidFill>
                <a:latin typeface="Arial"/>
                <a:ea typeface="Calibri"/>
                <a:cs typeface="Times New Roman"/>
              </a:rPr>
              <a:t> попит на воду </a:t>
            </a:r>
            <a:r>
              <a:rPr lang="ru-RU" sz="1600" dirty="0" err="1">
                <a:solidFill>
                  <a:srgbClr val="383838"/>
                </a:solidFill>
                <a:latin typeface="Arial"/>
                <a:ea typeface="Calibri"/>
                <a:cs typeface="Times New Roman"/>
              </a:rPr>
              <a:t>потребує</a:t>
            </a:r>
            <a:r>
              <a:rPr lang="ru-RU" sz="1600" dirty="0">
                <a:solidFill>
                  <a:srgbClr val="383838"/>
                </a:solidFill>
                <a:latin typeface="Arial"/>
                <a:ea typeface="Calibri"/>
                <a:cs typeface="Times New Roman"/>
              </a:rPr>
              <a:t> глобального, </a:t>
            </a:r>
            <a:r>
              <a:rPr lang="ru-RU" sz="1600" dirty="0" err="1">
                <a:solidFill>
                  <a:srgbClr val="383838"/>
                </a:solidFill>
                <a:latin typeface="Arial"/>
                <a:ea typeface="Calibri"/>
                <a:cs typeface="Times New Roman"/>
              </a:rPr>
              <a:t>передбачуваного</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управління</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річковими</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басейнами</a:t>
            </a:r>
            <a:r>
              <a:rPr lang="ru-RU" sz="1600" dirty="0">
                <a:solidFill>
                  <a:srgbClr val="383838"/>
                </a:solidFill>
                <a:latin typeface="Arial"/>
                <a:ea typeface="Calibri"/>
                <a:cs typeface="Times New Roman"/>
              </a:rPr>
              <a:t>, </a:t>
            </a:r>
            <a:r>
              <a:rPr lang="ru-RU" sz="1600" dirty="0" err="1">
                <a:solidFill>
                  <a:srgbClr val="383838"/>
                </a:solidFill>
                <a:latin typeface="Arial"/>
                <a:ea typeface="Calibri"/>
                <a:cs typeface="Times New Roman"/>
              </a:rPr>
              <a:t>поверхневими</a:t>
            </a:r>
            <a:r>
              <a:rPr lang="ru-RU" sz="1600" dirty="0">
                <a:solidFill>
                  <a:srgbClr val="383838"/>
                </a:solidFill>
                <a:latin typeface="Arial"/>
                <a:ea typeface="Calibri"/>
                <a:cs typeface="Times New Roman"/>
              </a:rPr>
              <a:t> та </a:t>
            </a:r>
            <a:r>
              <a:rPr lang="ru-RU" sz="1600" dirty="0" err="1">
                <a:solidFill>
                  <a:srgbClr val="383838"/>
                </a:solidFill>
                <a:latin typeface="Arial"/>
                <a:ea typeface="Calibri"/>
                <a:cs typeface="Times New Roman"/>
              </a:rPr>
              <a:t>ґрунтовими</a:t>
            </a:r>
            <a:r>
              <a:rPr lang="ru-RU" sz="1600" dirty="0">
                <a:solidFill>
                  <a:srgbClr val="383838"/>
                </a:solidFill>
                <a:latin typeface="Arial"/>
                <a:ea typeface="Calibri"/>
                <a:cs typeface="Times New Roman"/>
              </a:rPr>
              <a:t> водами.</a:t>
            </a:r>
          </a:p>
          <a:p>
            <a:pPr lvl="0" algn="ctr"/>
            <a:r>
              <a:rPr lang="uk-UA" b="1" u="sng" dirty="0">
                <a:solidFill>
                  <a:srgbClr val="383838"/>
                </a:solidFill>
                <a:latin typeface="Arial"/>
                <a:cs typeface="Times New Roman"/>
              </a:rPr>
              <a:t>Хі.</a:t>
            </a:r>
            <a:r>
              <a:rPr lang="uk-UA" b="1" i="1" u="sng" dirty="0"/>
              <a:t> Принцип «</a:t>
            </a:r>
            <a:r>
              <a:rPr lang="ru-RU" b="1" i="1" u="sng" dirty="0" err="1"/>
              <a:t>Міжнародне</a:t>
            </a:r>
            <a:r>
              <a:rPr lang="ru-RU" b="1" i="1" u="sng" dirty="0"/>
              <a:t> </a:t>
            </a:r>
            <a:r>
              <a:rPr lang="ru-RU" b="1" i="1" u="sng" dirty="0" err="1"/>
              <a:t>співробітництво</a:t>
            </a:r>
            <a:r>
              <a:rPr lang="uk-UA" b="1" i="1" u="sng" dirty="0"/>
              <a:t>». </a:t>
            </a:r>
          </a:p>
          <a:p>
            <a:pPr lvl="0" algn="ctr"/>
            <a:endParaRPr lang="uk-UA" b="1" i="1" u="sng" dirty="0"/>
          </a:p>
        </p:txBody>
      </p:sp>
      <p:sp>
        <p:nvSpPr>
          <p:cNvPr id="4" name="AutoShape 10" descr="ÐÐ°ÑÑÐ¸Ð½ÐºÐ¸ Ð¿Ð¾ Ð·Ð°Ð¿ÑÐ¾ÑÑ Ð²Ð¾Ð´Ð° Ñ Ð³ÑÐ¾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31746" name="Picture 2" descr="ÐÐ°ÑÑÐ¸Ð½ÐºÐ¸ Ð¿Ð¾ Ð·Ð°Ð¿ÑÐ¾ÑÑ Ð¼ÑÐ¶Ð½Ð°ÑÐ¾Ð´Ð½Ðµ ÑÐ¿ÑÐ²ÑÐ¾Ð±ÑÑÐ½Ð¸ÑÑÐ²Ð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 y="3827594"/>
            <a:ext cx="4362275" cy="304539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55976" y="3810985"/>
            <a:ext cx="4788024" cy="3046988"/>
          </a:xfrm>
          <a:prstGeom prst="rect">
            <a:avLst/>
          </a:prstGeom>
          <a:solidFill>
            <a:schemeClr val="accent5">
              <a:lumMod val="20000"/>
              <a:lumOff val="80000"/>
            </a:schemeClr>
          </a:solidFill>
        </p:spPr>
        <p:txBody>
          <a:bodyPr wrap="square">
            <a:spAutoFit/>
          </a:bodyPr>
          <a:lstStyle/>
          <a:p>
            <a:pPr algn="ctr"/>
            <a:r>
              <a:rPr lang="uk-UA" dirty="0"/>
              <a:t>Потреба міжнародного</a:t>
            </a:r>
          </a:p>
          <a:p>
            <a:pPr algn="just"/>
            <a:r>
              <a:rPr lang="uk-UA" dirty="0"/>
              <a:t>співробітництва в екологічній водній політиці є необхідною як в </a:t>
            </a:r>
            <a:r>
              <a:rPr lang="uk-UA" dirty="0" err="1"/>
              <a:t>умо</a:t>
            </a:r>
            <a:r>
              <a:rPr lang="ru-RU" dirty="0" err="1"/>
              <a:t>вах</a:t>
            </a:r>
            <a:r>
              <a:rPr lang="ru-RU" dirty="0"/>
              <a:t> ЄС, так і в </a:t>
            </a:r>
            <a:r>
              <a:rPr lang="ru-RU" dirty="0" err="1"/>
              <a:t>умовах</a:t>
            </a:r>
            <a:r>
              <a:rPr lang="ru-RU" dirty="0"/>
              <a:t> </a:t>
            </a:r>
            <a:r>
              <a:rPr lang="ru-RU" dirty="0" err="1"/>
              <a:t>співробітництва</a:t>
            </a:r>
            <a:r>
              <a:rPr lang="ru-RU" dirty="0"/>
              <a:t> з </a:t>
            </a:r>
            <a:r>
              <a:rPr lang="ru-RU" dirty="0" err="1"/>
              <a:t>третіми</a:t>
            </a:r>
            <a:r>
              <a:rPr lang="ru-RU" dirty="0"/>
              <a:t> </a:t>
            </a:r>
            <a:r>
              <a:rPr lang="ru-RU" dirty="0" err="1"/>
              <a:t>країнами</a:t>
            </a:r>
            <a:r>
              <a:rPr lang="ru-RU" dirty="0"/>
              <a:t>. </a:t>
            </a:r>
            <a:r>
              <a:rPr lang="ru-RU" dirty="0" err="1"/>
              <a:t>Це</a:t>
            </a:r>
            <a:r>
              <a:rPr lang="ru-RU" dirty="0"/>
              <a:t> особливо актуально в </a:t>
            </a:r>
            <a:r>
              <a:rPr lang="ru-RU" dirty="0" err="1"/>
              <a:t>стратегії</a:t>
            </a:r>
            <a:r>
              <a:rPr lang="ru-RU" dirty="0"/>
              <a:t> </a:t>
            </a:r>
            <a:r>
              <a:rPr lang="ru-RU" dirty="0" err="1"/>
              <a:t>управління</a:t>
            </a:r>
            <a:r>
              <a:rPr lang="ru-RU" dirty="0"/>
              <a:t> </a:t>
            </a:r>
            <a:r>
              <a:rPr lang="ru-RU" dirty="0" err="1"/>
              <a:t>водними</a:t>
            </a:r>
            <a:r>
              <a:rPr lang="ru-RU" dirty="0"/>
              <a:t> ресурсами, де </a:t>
            </a:r>
            <a:r>
              <a:rPr lang="ru-RU" dirty="0" err="1"/>
              <a:t>координація</a:t>
            </a:r>
            <a:r>
              <a:rPr lang="ru-RU" dirty="0"/>
              <a:t> </a:t>
            </a:r>
            <a:r>
              <a:rPr lang="ru-RU" dirty="0" err="1"/>
              <a:t>дій</a:t>
            </a:r>
            <a:r>
              <a:rPr lang="ru-RU" dirty="0"/>
              <a:t> у межах </a:t>
            </a:r>
            <a:r>
              <a:rPr lang="ru-RU" dirty="0" err="1"/>
              <a:t>міжнародних</a:t>
            </a:r>
            <a:r>
              <a:rPr lang="ru-RU" dirty="0"/>
              <a:t> </a:t>
            </a:r>
            <a:r>
              <a:rPr lang="ru-RU" dirty="0" err="1"/>
              <a:t>річкових</a:t>
            </a:r>
            <a:r>
              <a:rPr lang="ru-RU" dirty="0"/>
              <a:t> </a:t>
            </a:r>
            <a:r>
              <a:rPr lang="ru-RU" dirty="0" err="1"/>
              <a:t>басейнів</a:t>
            </a:r>
            <a:r>
              <a:rPr lang="ru-RU" dirty="0"/>
              <a:t> і </a:t>
            </a:r>
            <a:r>
              <a:rPr lang="ru-RU" dirty="0" err="1"/>
              <a:t>охорони</a:t>
            </a:r>
            <a:r>
              <a:rPr lang="ru-RU" dirty="0"/>
              <a:t> </a:t>
            </a:r>
            <a:r>
              <a:rPr lang="ru-RU" dirty="0" err="1"/>
              <a:t>морських</a:t>
            </a:r>
            <a:r>
              <a:rPr lang="ru-RU" dirty="0"/>
              <a:t> вод </a:t>
            </a:r>
            <a:r>
              <a:rPr lang="ru-RU" dirty="0" err="1"/>
              <a:t>життєво</a:t>
            </a:r>
            <a:r>
              <a:rPr lang="ru-RU" dirty="0"/>
              <a:t> </a:t>
            </a:r>
            <a:r>
              <a:rPr lang="ru-RU" dirty="0" err="1"/>
              <a:t>важлива</a:t>
            </a:r>
            <a:r>
              <a:rPr lang="ru-RU" dirty="0"/>
              <a:t> для </a:t>
            </a:r>
            <a:r>
              <a:rPr lang="ru-RU" dirty="0" err="1"/>
              <a:t>ефективного</a:t>
            </a:r>
            <a:r>
              <a:rPr lang="ru-RU" dirty="0"/>
              <a:t> управ</a:t>
            </a:r>
            <a:r>
              <a:rPr lang="uk-UA" dirty="0" err="1"/>
              <a:t>ління</a:t>
            </a:r>
            <a:r>
              <a:rPr lang="uk-UA" dirty="0"/>
              <a:t> цими ресурсами.</a:t>
            </a:r>
          </a:p>
          <a:p>
            <a:pPr algn="ctr"/>
            <a:endParaRPr lang="uk-UA" sz="1200" dirty="0"/>
          </a:p>
        </p:txBody>
      </p:sp>
    </p:spTree>
    <p:extLst>
      <p:ext uri="{BB962C8B-B14F-4D97-AF65-F5344CB8AC3E}">
        <p14:creationId xmlns:p14="http://schemas.microsoft.com/office/powerpoint/2010/main" val="3344776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Провідні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принципи</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управління</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водними</a:t>
            </a:r>
            <a:r>
              <a:rPr lang="ru-RU" b="1" i="1" u="sng" dirty="0">
                <a:latin typeface="Times New Roman" panose="02020603050405020304" pitchFamily="18" charset="0"/>
                <a:ea typeface="Calibri" panose="020F0502020204030204" pitchFamily="34" charset="0"/>
              </a:rPr>
              <a:t> ресурсами </a:t>
            </a:r>
            <a:r>
              <a:rPr lang="ru-RU" b="1" i="1" u="sng" dirty="0" err="1">
                <a:latin typeface="Times New Roman" panose="02020603050405020304" pitchFamily="18" charset="0"/>
                <a:ea typeface="Calibri" panose="020F0502020204030204" pitchFamily="34" charset="0"/>
              </a:rPr>
              <a:t>Європейського</a:t>
            </a:r>
            <a:r>
              <a:rPr lang="ru-RU" b="1" i="1" u="sng" dirty="0">
                <a:latin typeface="Times New Roman" panose="02020603050405020304" pitchFamily="18" charset="0"/>
                <a:ea typeface="Calibri" panose="020F0502020204030204" pitchFamily="34" charset="0"/>
              </a:rPr>
              <a:t> Союзу</a:t>
            </a:r>
          </a:p>
        </p:txBody>
      </p:sp>
      <p:sp>
        <p:nvSpPr>
          <p:cNvPr id="3" name="Номер слайда 2"/>
          <p:cNvSpPr>
            <a:spLocks noGrp="1"/>
          </p:cNvSpPr>
          <p:nvPr>
            <p:ph type="sldNum" sz="quarter" idx="12"/>
          </p:nvPr>
        </p:nvSpPr>
        <p:spPr>
          <a:xfrm>
            <a:off x="8244408" y="6278371"/>
            <a:ext cx="762000" cy="365125"/>
          </a:xfrm>
        </p:spPr>
        <p:txBody>
          <a:bodyPr/>
          <a:lstStyle/>
          <a:p>
            <a:pPr>
              <a:defRPr/>
            </a:pPr>
            <a:fld id="{0AEB593D-4678-4364-9E8D-F7EADF1EAEA5}" type="slidenum">
              <a:rPr lang="hu-HU" smtClean="0"/>
              <a:pPr>
                <a:defRPr/>
              </a:pPr>
              <a:t>23</a:t>
            </a:fld>
            <a:endParaRPr lang="hu-HU" dirty="0"/>
          </a:p>
        </p:txBody>
      </p:sp>
      <p:sp>
        <p:nvSpPr>
          <p:cNvPr id="7" name="Прямоугольник 6"/>
          <p:cNvSpPr/>
          <p:nvPr/>
        </p:nvSpPr>
        <p:spPr>
          <a:xfrm>
            <a:off x="-6299" y="685059"/>
            <a:ext cx="9150299" cy="4025717"/>
          </a:xfrm>
          <a:prstGeom prst="rect">
            <a:avLst/>
          </a:prstGeom>
          <a:solidFill>
            <a:schemeClr val="accent5">
              <a:lumMod val="20000"/>
              <a:lumOff val="80000"/>
            </a:schemeClr>
          </a:solidFill>
        </p:spPr>
        <p:txBody>
          <a:bodyPr wrap="square">
            <a:spAutoFit/>
          </a:bodyPr>
          <a:lstStyle/>
          <a:p>
            <a:pPr lvl="0" algn="ctr"/>
            <a:r>
              <a:rPr lang="uk-UA" b="1" i="1" u="sng" dirty="0"/>
              <a:t>ХІІ. Принцип «</a:t>
            </a:r>
            <a:r>
              <a:rPr lang="ru-RU" b="1" i="1" u="sng" dirty="0" err="1"/>
              <a:t>Підпорядкованість</a:t>
            </a:r>
            <a:r>
              <a:rPr lang="uk-UA" b="1" i="1" u="sng" dirty="0"/>
              <a:t>». </a:t>
            </a:r>
          </a:p>
          <a:p>
            <a:pPr indent="269875" algn="just">
              <a:lnSpc>
                <a:spcPct val="120000"/>
              </a:lnSpc>
            </a:pPr>
            <a:r>
              <a:rPr lang="ru-RU" dirty="0">
                <a:solidFill>
                  <a:srgbClr val="383838"/>
                </a:solidFill>
                <a:latin typeface="Arial"/>
                <a:ea typeface="Calibri"/>
                <a:cs typeface="Times New Roman"/>
              </a:rPr>
              <a:t>Принцип </a:t>
            </a:r>
            <a:r>
              <a:rPr lang="ru-RU" dirty="0" err="1">
                <a:solidFill>
                  <a:srgbClr val="383838"/>
                </a:solidFill>
                <a:latin typeface="Arial"/>
                <a:ea typeface="Calibri"/>
                <a:cs typeface="Times New Roman"/>
              </a:rPr>
              <a:t>субпідпорядкування</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вимагає</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щоб</a:t>
            </a:r>
            <a:r>
              <a:rPr lang="ru-RU" dirty="0">
                <a:solidFill>
                  <a:srgbClr val="383838"/>
                </a:solidFill>
                <a:latin typeface="Arial"/>
                <a:ea typeface="Calibri"/>
                <a:cs typeface="Times New Roman"/>
              </a:rPr>
              <a:t> заходи, </a:t>
            </a:r>
            <a:r>
              <a:rPr lang="ru-RU" dirty="0" err="1">
                <a:solidFill>
                  <a:srgbClr val="383838"/>
                </a:solidFill>
                <a:latin typeface="Arial"/>
                <a:ea typeface="Calibri"/>
                <a:cs typeface="Times New Roman"/>
              </a:rPr>
              <a:t>ефективні</a:t>
            </a:r>
            <a:r>
              <a:rPr lang="ru-RU" dirty="0">
                <a:solidFill>
                  <a:srgbClr val="383838"/>
                </a:solidFill>
                <a:latin typeface="Arial"/>
                <a:ea typeface="Calibri"/>
                <a:cs typeface="Times New Roman"/>
              </a:rPr>
              <a:t> на </a:t>
            </a:r>
            <a:r>
              <a:rPr lang="ru-RU" dirty="0" err="1">
                <a:solidFill>
                  <a:srgbClr val="383838"/>
                </a:solidFill>
                <a:latin typeface="Arial"/>
                <a:ea typeface="Calibri"/>
                <a:cs typeface="Times New Roman"/>
              </a:rPr>
              <a:t>рівні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держави</a:t>
            </a:r>
            <a:r>
              <a:rPr lang="ru-RU" dirty="0">
                <a:solidFill>
                  <a:srgbClr val="383838"/>
                </a:solidFill>
                <a:latin typeface="Arial"/>
                <a:ea typeface="Calibri"/>
                <a:cs typeface="Times New Roman"/>
              </a:rPr>
              <a:t>-члена ЄС, </a:t>
            </a:r>
            <a:r>
              <a:rPr lang="ru-RU" dirty="0" err="1">
                <a:solidFill>
                  <a:srgbClr val="383838"/>
                </a:solidFill>
                <a:latin typeface="Arial"/>
                <a:ea typeface="Calibri"/>
                <a:cs typeface="Times New Roman"/>
              </a:rPr>
              <a:t>механічно</a:t>
            </a:r>
            <a:r>
              <a:rPr lang="ru-RU" dirty="0">
                <a:solidFill>
                  <a:srgbClr val="383838"/>
                </a:solidFill>
                <a:latin typeface="Arial"/>
                <a:ea typeface="Calibri"/>
                <a:cs typeface="Times New Roman"/>
              </a:rPr>
              <a:t> не переносились на </a:t>
            </a:r>
            <a:r>
              <a:rPr lang="ru-RU" dirty="0" err="1">
                <a:solidFill>
                  <a:srgbClr val="383838"/>
                </a:solidFill>
                <a:latin typeface="Arial"/>
                <a:ea typeface="Calibri"/>
                <a:cs typeface="Times New Roman"/>
              </a:rPr>
              <a:t>рівень</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усього</a:t>
            </a:r>
            <a:r>
              <a:rPr lang="ru-RU" dirty="0">
                <a:solidFill>
                  <a:srgbClr val="383838"/>
                </a:solidFill>
                <a:latin typeface="Arial"/>
                <a:ea typeface="Calibri"/>
                <a:cs typeface="Times New Roman"/>
              </a:rPr>
              <a:t> ЄС. </a:t>
            </a:r>
            <a:r>
              <a:rPr lang="ru-RU" dirty="0" err="1">
                <a:solidFill>
                  <a:srgbClr val="383838"/>
                </a:solidFill>
                <a:latin typeface="Arial"/>
                <a:ea typeface="Calibri"/>
                <a:cs typeface="Times New Roman"/>
              </a:rPr>
              <a:t>Це</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стосується</a:t>
            </a:r>
            <a:r>
              <a:rPr lang="ru-RU" dirty="0">
                <a:solidFill>
                  <a:srgbClr val="383838"/>
                </a:solidFill>
                <a:latin typeface="Arial"/>
                <a:ea typeface="Calibri"/>
                <a:cs typeface="Times New Roman"/>
              </a:rPr>
              <a:t> не </a:t>
            </a:r>
            <a:r>
              <a:rPr lang="ru-RU" dirty="0" err="1">
                <a:solidFill>
                  <a:srgbClr val="383838"/>
                </a:solidFill>
                <a:latin typeface="Arial"/>
                <a:ea typeface="Calibri"/>
                <a:cs typeface="Times New Roman"/>
              </a:rPr>
              <a:t>тільки</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питання</a:t>
            </a:r>
            <a:r>
              <a:rPr lang="ru-RU" dirty="0">
                <a:solidFill>
                  <a:srgbClr val="383838"/>
                </a:solidFill>
                <a:latin typeface="Arial"/>
                <a:ea typeface="Calibri"/>
                <a:cs typeface="Times New Roman"/>
              </a:rPr>
              <a:t> про те, </a:t>
            </a:r>
            <a:r>
              <a:rPr lang="ru-RU" dirty="0" err="1">
                <a:solidFill>
                  <a:srgbClr val="383838"/>
                </a:solidFill>
                <a:latin typeface="Arial"/>
                <a:ea typeface="Calibri"/>
                <a:cs typeface="Times New Roman"/>
              </a:rPr>
              <a:t>чи</a:t>
            </a:r>
            <a:r>
              <a:rPr lang="ru-RU" dirty="0">
                <a:solidFill>
                  <a:srgbClr val="383838"/>
                </a:solidFill>
                <a:latin typeface="Arial"/>
                <a:ea typeface="Calibri"/>
                <a:cs typeface="Times New Roman"/>
              </a:rPr>
              <a:t> повинен ЄС </a:t>
            </a:r>
            <a:r>
              <a:rPr lang="ru-RU" dirty="0" err="1">
                <a:solidFill>
                  <a:srgbClr val="383838"/>
                </a:solidFill>
                <a:latin typeface="Arial"/>
                <a:ea typeface="Calibri"/>
                <a:cs typeface="Times New Roman"/>
              </a:rPr>
              <a:t>вирішувати</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конкретні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проблеми</a:t>
            </a:r>
            <a:r>
              <a:rPr lang="ru-RU" dirty="0">
                <a:solidFill>
                  <a:srgbClr val="383838"/>
                </a:solidFill>
                <a:latin typeface="Arial"/>
                <a:ea typeface="Calibri"/>
                <a:cs typeface="Times New Roman"/>
              </a:rPr>
              <a:t>, але й про те, </a:t>
            </a:r>
            <a:r>
              <a:rPr lang="ru-RU" dirty="0" err="1">
                <a:solidFill>
                  <a:srgbClr val="383838"/>
                </a:solidFill>
                <a:latin typeface="Arial"/>
                <a:ea typeface="Calibri"/>
                <a:cs typeface="Times New Roman"/>
              </a:rPr>
              <a:t>які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саме</a:t>
            </a:r>
            <a:r>
              <a:rPr lang="ru-RU" dirty="0">
                <a:solidFill>
                  <a:srgbClr val="383838"/>
                </a:solidFill>
                <a:latin typeface="Arial"/>
                <a:ea typeface="Calibri"/>
                <a:cs typeface="Times New Roman"/>
              </a:rPr>
              <a:t> заходи і </a:t>
            </a:r>
            <a:r>
              <a:rPr lang="ru-RU" dirty="0" err="1">
                <a:solidFill>
                  <a:srgbClr val="383838"/>
                </a:solidFill>
                <a:latin typeface="Arial"/>
                <a:ea typeface="Calibri"/>
                <a:cs typeface="Times New Roman"/>
              </a:rPr>
              <a:t>дії</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мають</a:t>
            </a:r>
            <a:r>
              <a:rPr lang="ru-RU" dirty="0">
                <a:solidFill>
                  <a:srgbClr val="383838"/>
                </a:solidFill>
                <a:latin typeface="Arial"/>
                <a:ea typeface="Calibri"/>
                <a:cs typeface="Times New Roman"/>
              </a:rPr>
              <a:t> бути </a:t>
            </a:r>
            <a:r>
              <a:rPr lang="ru-RU" dirty="0" err="1">
                <a:solidFill>
                  <a:srgbClr val="383838"/>
                </a:solidFill>
                <a:latin typeface="Arial"/>
                <a:ea typeface="Calibri"/>
                <a:cs typeface="Times New Roman"/>
              </a:rPr>
              <a:t>залишені</a:t>
            </a:r>
            <a:r>
              <a:rPr lang="ru-RU" dirty="0">
                <a:solidFill>
                  <a:srgbClr val="383838"/>
                </a:solidFill>
                <a:latin typeface="Arial"/>
                <a:ea typeface="Calibri"/>
                <a:cs typeface="Times New Roman"/>
              </a:rPr>
              <a:t> на </a:t>
            </a:r>
            <a:r>
              <a:rPr lang="ru-RU" dirty="0" err="1">
                <a:solidFill>
                  <a:srgbClr val="383838"/>
                </a:solidFill>
                <a:latin typeface="Arial"/>
                <a:ea typeface="Calibri"/>
                <a:cs typeface="Times New Roman"/>
              </a:rPr>
              <a:t>розгляд</a:t>
            </a:r>
            <a:r>
              <a:rPr lang="ru-RU" dirty="0">
                <a:solidFill>
                  <a:srgbClr val="383838"/>
                </a:solidFill>
                <a:latin typeface="Arial"/>
                <a:ea typeface="Calibri"/>
                <a:cs typeface="Times New Roman"/>
              </a:rPr>
              <a:t> держав-</a:t>
            </a:r>
            <a:r>
              <a:rPr lang="ru-RU" dirty="0" err="1">
                <a:solidFill>
                  <a:srgbClr val="383838"/>
                </a:solidFill>
                <a:latin typeface="Arial"/>
                <a:ea typeface="Calibri"/>
                <a:cs typeface="Times New Roman"/>
              </a:rPr>
              <a:t>членів</a:t>
            </a:r>
            <a:r>
              <a:rPr lang="ru-RU" dirty="0">
                <a:solidFill>
                  <a:srgbClr val="383838"/>
                </a:solidFill>
                <a:latin typeface="Arial"/>
                <a:ea typeface="Calibri"/>
                <a:cs typeface="Times New Roman"/>
              </a:rPr>
              <a:t> ЄС.</a:t>
            </a:r>
          </a:p>
          <a:p>
            <a:pPr indent="269875" algn="just">
              <a:lnSpc>
                <a:spcPct val="120000"/>
              </a:lnSpc>
            </a:pPr>
            <a:r>
              <a:rPr lang="ru-RU" dirty="0">
                <a:solidFill>
                  <a:srgbClr val="383838"/>
                </a:solidFill>
                <a:latin typeface="Arial"/>
                <a:ea typeface="Calibri"/>
                <a:cs typeface="Times New Roman"/>
              </a:rPr>
              <a:t>У </a:t>
            </a:r>
            <a:r>
              <a:rPr lang="ru-RU" dirty="0" err="1">
                <a:solidFill>
                  <a:srgbClr val="383838"/>
                </a:solidFill>
                <a:latin typeface="Arial"/>
                <a:ea typeface="Calibri"/>
                <a:cs typeface="Times New Roman"/>
              </a:rPr>
              <a:t>галузі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водогосподарської</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політики</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дії</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Європейського</a:t>
            </a:r>
            <a:r>
              <a:rPr lang="ru-RU" dirty="0">
                <a:solidFill>
                  <a:srgbClr val="383838"/>
                </a:solidFill>
                <a:latin typeface="Arial"/>
                <a:ea typeface="Calibri"/>
                <a:cs typeface="Times New Roman"/>
              </a:rPr>
              <a:t> Союзу </a:t>
            </a:r>
            <a:r>
              <a:rPr lang="ru-RU" dirty="0" err="1">
                <a:solidFill>
                  <a:srgbClr val="383838"/>
                </a:solidFill>
                <a:latin typeface="Arial"/>
                <a:ea typeface="Calibri"/>
                <a:cs typeface="Times New Roman"/>
              </a:rPr>
              <a:t>можуть</a:t>
            </a:r>
            <a:r>
              <a:rPr lang="ru-RU" dirty="0">
                <a:solidFill>
                  <a:srgbClr val="383838"/>
                </a:solidFill>
                <a:latin typeface="Arial"/>
                <a:ea typeface="Calibri"/>
                <a:cs typeface="Times New Roman"/>
              </a:rPr>
              <a:t> бути </a:t>
            </a:r>
            <a:r>
              <a:rPr lang="ru-RU" dirty="0" err="1">
                <a:solidFill>
                  <a:srgbClr val="383838"/>
                </a:solidFill>
                <a:latin typeface="Arial"/>
                <a:ea typeface="Calibri"/>
                <a:cs typeface="Times New Roman"/>
              </a:rPr>
              <a:t>викликані</a:t>
            </a:r>
            <a:r>
              <a:rPr lang="ru-RU" dirty="0">
                <a:solidFill>
                  <a:srgbClr val="383838"/>
                </a:solidFill>
                <a:latin typeface="Arial"/>
                <a:ea typeface="Calibri"/>
                <a:cs typeface="Times New Roman"/>
              </a:rPr>
              <a:t> причинами, </a:t>
            </a:r>
            <a:r>
              <a:rPr lang="ru-RU" dirty="0" err="1">
                <a:solidFill>
                  <a:srgbClr val="383838"/>
                </a:solidFill>
                <a:latin typeface="Arial"/>
                <a:ea typeface="Calibri"/>
                <a:cs typeface="Times New Roman"/>
              </a:rPr>
              <a:t>зумовленими</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можливою</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деформацією</a:t>
            </a:r>
            <a:r>
              <a:rPr lang="ru-RU" dirty="0">
                <a:solidFill>
                  <a:srgbClr val="383838"/>
                </a:solidFill>
                <a:latin typeface="Arial"/>
                <a:ea typeface="Calibri"/>
                <a:cs typeface="Times New Roman"/>
              </a:rPr>
              <a:t> ринку через </a:t>
            </a:r>
            <a:r>
              <a:rPr lang="ru-RU" dirty="0" err="1">
                <a:solidFill>
                  <a:srgbClr val="383838"/>
                </a:solidFill>
                <a:latin typeface="Arial"/>
                <a:ea typeface="Calibri"/>
                <a:cs typeface="Times New Roman"/>
              </a:rPr>
              <a:t>стандарти</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які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дуже</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відрізняються</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стратегічним</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спрямуванням</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Ці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дії</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можуть</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також</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передбачати</a:t>
            </a:r>
            <a:r>
              <a:rPr lang="ru-RU" dirty="0">
                <a:solidFill>
                  <a:srgbClr val="383838"/>
                </a:solidFill>
                <a:latin typeface="Arial"/>
                <a:ea typeface="Calibri"/>
                <a:cs typeface="Times New Roman"/>
              </a:rPr>
              <a:t> потребу в </a:t>
            </a:r>
            <a:r>
              <a:rPr lang="ru-RU" dirty="0" err="1">
                <a:solidFill>
                  <a:srgbClr val="383838"/>
                </a:solidFill>
                <a:latin typeface="Arial"/>
                <a:ea typeface="Calibri"/>
                <a:cs typeface="Times New Roman"/>
              </a:rPr>
              <a:t>екологічних</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даних</a:t>
            </a:r>
            <a:r>
              <a:rPr lang="ru-RU" dirty="0">
                <a:solidFill>
                  <a:srgbClr val="383838"/>
                </a:solidFill>
                <a:latin typeface="Arial"/>
                <a:ea typeface="Calibri"/>
                <a:cs typeface="Times New Roman"/>
              </a:rPr>
              <a:t> для </a:t>
            </a:r>
            <a:r>
              <a:rPr lang="ru-RU" dirty="0" err="1">
                <a:solidFill>
                  <a:srgbClr val="383838"/>
                </a:solidFill>
                <a:latin typeface="Arial"/>
                <a:ea typeface="Calibri"/>
                <a:cs typeface="Times New Roman"/>
              </a:rPr>
              <a:t>порівняння</a:t>
            </a:r>
            <a:r>
              <a:rPr lang="ru-RU" dirty="0">
                <a:solidFill>
                  <a:srgbClr val="383838"/>
                </a:solidFill>
                <a:latin typeface="Arial"/>
                <a:ea typeface="Calibri"/>
                <a:cs typeface="Times New Roman"/>
              </a:rPr>
              <a:t> в межах ЄС і </a:t>
            </a:r>
            <a:r>
              <a:rPr lang="ru-RU" dirty="0" err="1">
                <a:solidFill>
                  <a:srgbClr val="383838"/>
                </a:solidFill>
                <a:latin typeface="Arial"/>
                <a:ea typeface="Calibri"/>
                <a:cs typeface="Times New Roman"/>
              </a:rPr>
              <a:t>відповідну</a:t>
            </a:r>
            <a:r>
              <a:rPr lang="ru-RU" dirty="0">
                <a:solidFill>
                  <a:srgbClr val="383838"/>
                </a:solidFill>
                <a:latin typeface="Arial"/>
                <a:ea typeface="Calibri"/>
                <a:cs typeface="Times New Roman"/>
              </a:rPr>
              <a:t> потребу в </a:t>
            </a:r>
            <a:r>
              <a:rPr lang="ru-RU" dirty="0" err="1">
                <a:solidFill>
                  <a:srgbClr val="383838"/>
                </a:solidFill>
                <a:latin typeface="Arial"/>
                <a:ea typeface="Calibri"/>
                <a:cs typeface="Times New Roman"/>
              </a:rPr>
              <a:t>їхній</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доступності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Найбільш</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важливіше</a:t>
            </a:r>
            <a:r>
              <a:rPr lang="ru-RU" dirty="0">
                <a:solidFill>
                  <a:srgbClr val="383838"/>
                </a:solidFill>
                <a:latin typeface="Arial"/>
                <a:ea typeface="Calibri"/>
                <a:cs typeface="Times New Roman"/>
              </a:rPr>
              <a:t> те, </a:t>
            </a:r>
            <a:r>
              <a:rPr lang="ru-RU" dirty="0" err="1">
                <a:solidFill>
                  <a:srgbClr val="383838"/>
                </a:solidFill>
                <a:latin typeface="Arial"/>
                <a:ea typeface="Calibri"/>
                <a:cs typeface="Times New Roman"/>
              </a:rPr>
              <a:t>що</a:t>
            </a:r>
            <a:r>
              <a:rPr lang="ru-RU" dirty="0">
                <a:solidFill>
                  <a:srgbClr val="383838"/>
                </a:solidFill>
                <a:latin typeface="Arial"/>
                <a:ea typeface="Calibri"/>
                <a:cs typeface="Times New Roman"/>
              </a:rPr>
              <a:t> вони </a:t>
            </a:r>
            <a:r>
              <a:rPr lang="ru-RU" dirty="0" err="1">
                <a:solidFill>
                  <a:srgbClr val="383838"/>
                </a:solidFill>
                <a:latin typeface="Arial"/>
                <a:ea typeface="Calibri"/>
                <a:cs typeface="Times New Roman"/>
              </a:rPr>
              <a:t>можуть</a:t>
            </a:r>
            <a:r>
              <a:rPr lang="ru-RU" dirty="0">
                <a:solidFill>
                  <a:srgbClr val="383838"/>
                </a:solidFill>
                <a:latin typeface="Arial"/>
                <a:ea typeface="Calibri"/>
                <a:cs typeface="Times New Roman"/>
              </a:rPr>
              <a:t> бути </a:t>
            </a:r>
            <a:r>
              <a:rPr lang="ru-RU" dirty="0" err="1">
                <a:solidFill>
                  <a:srgbClr val="383838"/>
                </a:solidFill>
                <a:latin typeface="Arial"/>
                <a:ea typeface="Calibri"/>
                <a:cs typeface="Times New Roman"/>
              </a:rPr>
              <a:t>необхідними</a:t>
            </a:r>
            <a:r>
              <a:rPr lang="ru-RU" dirty="0">
                <a:solidFill>
                  <a:srgbClr val="383838"/>
                </a:solidFill>
                <a:latin typeface="Arial"/>
                <a:ea typeface="Calibri"/>
                <a:cs typeface="Times New Roman"/>
              </a:rPr>
              <a:t> для </a:t>
            </a:r>
            <a:r>
              <a:rPr lang="ru-RU" dirty="0" err="1">
                <a:solidFill>
                  <a:srgbClr val="383838"/>
                </a:solidFill>
                <a:latin typeface="Arial"/>
                <a:ea typeface="Calibri"/>
                <a:cs typeface="Times New Roman"/>
              </a:rPr>
              <a:t>експлуатації</a:t>
            </a:r>
            <a:r>
              <a:rPr lang="ru-RU" dirty="0">
                <a:solidFill>
                  <a:srgbClr val="383838"/>
                </a:solidFill>
                <a:latin typeface="Arial"/>
                <a:ea typeface="Calibri"/>
                <a:cs typeface="Times New Roman"/>
              </a:rPr>
              <a:t> та </a:t>
            </a:r>
            <a:r>
              <a:rPr lang="ru-RU" dirty="0" err="1">
                <a:solidFill>
                  <a:srgbClr val="383838"/>
                </a:solidFill>
                <a:latin typeface="Arial"/>
                <a:ea typeface="Calibri"/>
                <a:cs typeface="Times New Roman"/>
              </a:rPr>
              <a:t>координації</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заходів</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які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застосовуються</a:t>
            </a:r>
            <a:r>
              <a:rPr lang="ru-RU" dirty="0">
                <a:solidFill>
                  <a:srgbClr val="383838"/>
                </a:solidFill>
                <a:latin typeface="Arial"/>
                <a:ea typeface="Calibri"/>
                <a:cs typeface="Times New Roman"/>
              </a:rPr>
              <a:t> в </a:t>
            </a:r>
            <a:r>
              <a:rPr lang="ru-RU" dirty="0" err="1">
                <a:solidFill>
                  <a:srgbClr val="383838"/>
                </a:solidFill>
                <a:latin typeface="Arial"/>
                <a:ea typeface="Calibri"/>
                <a:cs typeface="Times New Roman"/>
              </a:rPr>
              <a:t>галузі</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захисту</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міжнародних</a:t>
            </a:r>
            <a:r>
              <a:rPr lang="ru-RU" dirty="0">
                <a:solidFill>
                  <a:srgbClr val="383838"/>
                </a:solidFill>
                <a:latin typeface="Arial"/>
                <a:ea typeface="Calibri"/>
                <a:cs typeface="Times New Roman"/>
              </a:rPr>
              <a:t> вод і </a:t>
            </a:r>
            <a:r>
              <a:rPr lang="ru-RU" dirty="0" err="1">
                <a:solidFill>
                  <a:srgbClr val="383838"/>
                </a:solidFill>
                <a:latin typeface="Arial"/>
                <a:ea typeface="Calibri"/>
                <a:cs typeface="Times New Roman"/>
              </a:rPr>
              <a:t>транскордонного</a:t>
            </a:r>
            <a:r>
              <a:rPr lang="ru-RU" dirty="0">
                <a:solidFill>
                  <a:srgbClr val="383838"/>
                </a:solidFill>
                <a:latin typeface="Arial"/>
                <a:ea typeface="Calibri"/>
                <a:cs typeface="Times New Roman"/>
              </a:rPr>
              <a:t> </a:t>
            </a:r>
            <a:r>
              <a:rPr lang="ru-RU" dirty="0" err="1">
                <a:solidFill>
                  <a:srgbClr val="383838"/>
                </a:solidFill>
                <a:latin typeface="Arial"/>
                <a:ea typeface="Calibri"/>
                <a:cs typeface="Times New Roman"/>
              </a:rPr>
              <a:t>забруднення</a:t>
            </a:r>
            <a:r>
              <a:rPr lang="ru-RU" dirty="0">
                <a:solidFill>
                  <a:srgbClr val="383838"/>
                </a:solidFill>
                <a:latin typeface="Arial"/>
                <a:ea typeface="Calibri"/>
                <a:cs typeface="Times New Roman"/>
              </a:rPr>
              <a:t>.</a:t>
            </a:r>
            <a:endParaRPr lang="uk-UA" b="1" i="1" u="sng" dirty="0"/>
          </a:p>
        </p:txBody>
      </p:sp>
      <p:sp>
        <p:nvSpPr>
          <p:cNvPr id="4" name="AutoShape 10" descr="ÐÐ°ÑÑÐ¸Ð½ÐºÐ¸ Ð¿Ð¾ Ð·Ð°Ð¿ÑÐ¾ÑÑ Ð²Ð¾Ð´Ð° Ñ Ð³ÑÐ¾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996" y="4705528"/>
            <a:ext cx="4982119" cy="214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371600" algn="l"/>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39585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a:xfrm>
            <a:off x="-180528" y="6429835"/>
            <a:ext cx="762000" cy="365125"/>
          </a:xfrm>
        </p:spPr>
        <p:txBody>
          <a:bodyPr/>
          <a:lstStyle/>
          <a:p>
            <a:pPr>
              <a:defRPr/>
            </a:pPr>
            <a:fld id="{0AEB593D-4678-4364-9E8D-F7EADF1EAEA5}" type="slidenum">
              <a:rPr lang="hu-HU" smtClean="0"/>
              <a:pPr>
                <a:defRPr/>
              </a:pPr>
              <a:t>24</a:t>
            </a:fld>
            <a:endParaRPr lang="hu-HU" dirty="0"/>
          </a:p>
        </p:txBody>
      </p:sp>
      <p:pic>
        <p:nvPicPr>
          <p:cNvPr id="24578" name="Picture 2" descr="ÐÑÑÐ³Ð»ÑÐ¹ ÑÑÐ¾Ð» Ð¿Ð¾ ÑÐ¸Ð½Ð°Ð½ÑÐ¸ÑÐ¾Ð²Ð°Ð½Ð¸Ñ Ð²Ð¾Ð´Ñ - ÐºÐ°ÑÑÐ¸Ð½Ð° Ð´Ð»Ñ Ð´Ð¾Ð¼Ð°ÑÐ½ÐµÐ¹ ÑÑÑÐ°Ð½Ð¸Ñ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576" y="1054895"/>
            <a:ext cx="1169035" cy="77787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084167" y="6211669"/>
            <a:ext cx="3059833" cy="646331"/>
          </a:xfrm>
          <a:prstGeom prst="rect">
            <a:avLst/>
          </a:prstGeom>
        </p:spPr>
        <p:txBody>
          <a:bodyPr wrap="square">
            <a:spAutoFit/>
          </a:bodyPr>
          <a:lstStyle/>
          <a:p>
            <a:pPr algn="ctr"/>
            <a:r>
              <a:rPr lang="uk-UA" sz="1200" dirty="0"/>
              <a:t>Режим доступу: </a:t>
            </a:r>
            <a:r>
              <a:rPr lang="la-Latn" sz="1200" dirty="0"/>
              <a:t>http://www.oecd.org/water/roundtable-on-financing-water.htm</a:t>
            </a:r>
            <a:endParaRPr lang="uk-UA" sz="1200" dirty="0"/>
          </a:p>
        </p:txBody>
      </p:sp>
      <p:pic>
        <p:nvPicPr>
          <p:cNvPr id="307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084" t="4975" r="30001" b="4672"/>
          <a:stretch/>
        </p:blipFill>
        <p:spPr bwMode="auto">
          <a:xfrm>
            <a:off x="6084167" y="2051706"/>
            <a:ext cx="3059832" cy="415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87726" y="1242"/>
            <a:ext cx="5756274" cy="769441"/>
          </a:xfrm>
          <a:prstGeom prst="rect">
            <a:avLst/>
          </a:prstGeom>
          <a:solidFill>
            <a:schemeClr val="accent3">
              <a:lumMod val="20000"/>
              <a:lumOff val="80000"/>
            </a:schemeClr>
          </a:solidFill>
        </p:spPr>
        <p:txBody>
          <a:bodyPr wrap="square">
            <a:spAutoFit/>
          </a:bodyPr>
          <a:lstStyle/>
          <a:p>
            <a:pPr algn="ctr"/>
            <a:r>
              <a:rPr lang="ru-RU" sz="2200" b="1" dirty="0" err="1"/>
              <a:t>Фінансування</a:t>
            </a:r>
            <a:r>
              <a:rPr lang="ru-RU" sz="2200" b="1" dirty="0"/>
              <a:t> води: </a:t>
            </a:r>
          </a:p>
          <a:p>
            <a:pPr algn="ctr"/>
            <a:r>
              <a:rPr lang="ru-RU" sz="2200" b="1" dirty="0" err="1"/>
              <a:t>інвестування</a:t>
            </a:r>
            <a:r>
              <a:rPr lang="ru-RU" sz="2200" b="1" dirty="0"/>
              <a:t> в </a:t>
            </a:r>
            <a:r>
              <a:rPr lang="ru-RU" sz="2200" b="1" dirty="0" err="1"/>
              <a:t>інтересах</a:t>
            </a:r>
            <a:r>
              <a:rPr lang="ru-RU" sz="2200" b="1" dirty="0"/>
              <a:t> </a:t>
            </a:r>
            <a:r>
              <a:rPr lang="ru-RU" sz="2200" b="1" dirty="0" err="1"/>
              <a:t>стійкого</a:t>
            </a:r>
            <a:r>
              <a:rPr lang="ru-RU" sz="2200" b="1" dirty="0"/>
              <a:t> росту</a:t>
            </a:r>
            <a:endParaRPr lang="uk-UA" sz="2200" b="1" dirty="0"/>
          </a:p>
        </p:txBody>
      </p:sp>
      <p:pic>
        <p:nvPicPr>
          <p:cNvPr id="307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7121" t="9126" r="36975" b="66941"/>
          <a:stretch/>
        </p:blipFill>
        <p:spPr bwMode="auto">
          <a:xfrm>
            <a:off x="6012160" y="783979"/>
            <a:ext cx="3131839" cy="131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749254"/>
            <a:ext cx="6096744" cy="5509200"/>
          </a:xfrm>
          <a:prstGeom prst="rect">
            <a:avLst/>
          </a:prstGeom>
          <a:solidFill>
            <a:schemeClr val="accent6">
              <a:lumMod val="20000"/>
              <a:lumOff val="80000"/>
            </a:schemeClr>
          </a:solidFill>
        </p:spPr>
        <p:txBody>
          <a:bodyPr wrap="square">
            <a:spAutoFit/>
          </a:bodyPr>
          <a:lstStyle/>
          <a:p>
            <a:pPr indent="363538" algn="just"/>
            <a:r>
              <a:rPr lang="uk-UA" sz="1600" dirty="0"/>
              <a:t>«Круглий стіл щодо фінансування води» - це глобальна приватно-державна платформа, створена </a:t>
            </a:r>
            <a:r>
              <a:rPr lang="uk-UA" sz="1600" b="1" i="1" dirty="0"/>
              <a:t>ОЕСР (</a:t>
            </a:r>
            <a:r>
              <a:rPr lang="ru-RU" sz="1600" b="1" i="1" dirty="0" err="1"/>
              <a:t>Організацією</a:t>
            </a:r>
            <a:r>
              <a:rPr lang="ru-RU" sz="1600" b="1" i="1" dirty="0"/>
              <a:t> </a:t>
            </a:r>
            <a:r>
              <a:rPr lang="ru-RU" sz="1600" b="1" i="1" dirty="0" err="1"/>
              <a:t>економічного</a:t>
            </a:r>
            <a:r>
              <a:rPr lang="ru-RU" sz="1600" b="1" i="1" dirty="0"/>
              <a:t> </a:t>
            </a:r>
            <a:r>
              <a:rPr lang="ru-RU" sz="1600" b="1" i="1" dirty="0" err="1"/>
              <a:t>співробітництва</a:t>
            </a:r>
            <a:r>
              <a:rPr lang="ru-RU" sz="1600" b="1" i="1" dirty="0"/>
              <a:t> та </a:t>
            </a:r>
            <a:r>
              <a:rPr lang="ru-RU" sz="1600" b="1" i="1" dirty="0" err="1"/>
              <a:t>розвитку</a:t>
            </a:r>
            <a:r>
              <a:rPr lang="ru-RU" sz="1600" b="1" i="1" dirty="0"/>
              <a:t>)</a:t>
            </a:r>
            <a:r>
              <a:rPr lang="uk-UA" sz="1600" dirty="0"/>
              <a:t>, </a:t>
            </a:r>
            <a:r>
              <a:rPr lang="uk-UA" sz="1600" b="1" i="1" dirty="0"/>
              <a:t>Всесвітньою водною радою та Нідерландами</a:t>
            </a:r>
            <a:r>
              <a:rPr lang="uk-UA" sz="1600" dirty="0"/>
              <a:t>. Він спирається на політичне лідерство і технічну експертизу, прагнучи сприяти збільшенню фінансування інвестицій, які сприяють водної безпеки і стійкого зростання.</a:t>
            </a:r>
          </a:p>
          <a:p>
            <a:pPr indent="363538" algn="just"/>
            <a:r>
              <a:rPr lang="uk-UA" sz="1600" u="sng" dirty="0"/>
              <a:t>У круглому столі беруть участь самі різні учасники </a:t>
            </a:r>
            <a:r>
              <a:rPr lang="uk-UA" sz="1600" dirty="0"/>
              <a:t>- </a:t>
            </a:r>
            <a:r>
              <a:rPr lang="uk-UA" sz="1600" i="1" dirty="0"/>
              <a:t>уряд і регулюючі органи в розвинених країнах, приватні фінансисти (наприклад, інституційні інвестори, комерційні банки, керуючі активами, впливові інвестори), фінансові інститути розвитку, двосторонні донори, міжнародні організації, академічні кола і організації громадянського суспільства</a:t>
            </a:r>
            <a:r>
              <a:rPr lang="uk-UA" sz="1600" dirty="0"/>
              <a:t> - </a:t>
            </a:r>
            <a:r>
              <a:rPr lang="uk-UA" sz="1600" u="sng" dirty="0"/>
              <a:t>зосереджені на пошуку нових ідей і рішень.</a:t>
            </a:r>
          </a:p>
          <a:p>
            <a:pPr indent="363538" algn="just"/>
            <a:r>
              <a:rPr lang="ru-RU" sz="1600" b="1" i="1" u="sng" dirty="0" err="1"/>
              <a:t>Довідка</a:t>
            </a:r>
            <a:r>
              <a:rPr lang="ru-RU" sz="1600" b="1" i="1" u="sng" dirty="0"/>
              <a:t> УНІАН.</a:t>
            </a:r>
            <a:r>
              <a:rPr lang="ru-RU" sz="1600" b="1" i="1" dirty="0"/>
              <a:t> </a:t>
            </a:r>
            <a:r>
              <a:rPr lang="ru-RU" sz="1600" dirty="0" err="1"/>
              <a:t>Організація</a:t>
            </a:r>
            <a:r>
              <a:rPr lang="ru-RU" sz="1600" dirty="0"/>
              <a:t> </a:t>
            </a:r>
            <a:r>
              <a:rPr lang="ru-RU" sz="1600" dirty="0" err="1"/>
              <a:t>економічного</a:t>
            </a:r>
            <a:r>
              <a:rPr lang="ru-RU" sz="1600" dirty="0"/>
              <a:t> </a:t>
            </a:r>
            <a:r>
              <a:rPr lang="ru-RU" sz="1600" dirty="0" err="1"/>
              <a:t>співробітництва</a:t>
            </a:r>
            <a:r>
              <a:rPr lang="ru-RU" sz="1600" dirty="0"/>
              <a:t> та </a:t>
            </a:r>
            <a:r>
              <a:rPr lang="ru-RU" sz="1600" dirty="0" err="1"/>
              <a:t>розвитку</a:t>
            </a:r>
            <a:r>
              <a:rPr lang="ru-RU" sz="1600" dirty="0"/>
              <a:t> (ОЕСР) - </a:t>
            </a:r>
            <a:r>
              <a:rPr lang="ru-RU" sz="1600" dirty="0" err="1"/>
              <a:t>міжнародна</a:t>
            </a:r>
            <a:r>
              <a:rPr lang="ru-RU" sz="1600" dirty="0"/>
              <a:t> </a:t>
            </a:r>
            <a:r>
              <a:rPr lang="ru-RU" sz="1600" dirty="0" err="1"/>
              <a:t>організація</a:t>
            </a:r>
            <a:r>
              <a:rPr lang="ru-RU" sz="1600" dirty="0"/>
              <a:t>, членами </a:t>
            </a:r>
            <a:r>
              <a:rPr lang="ru-RU" sz="1600" dirty="0" err="1"/>
              <a:t>якої</a:t>
            </a:r>
            <a:r>
              <a:rPr lang="ru-RU" sz="1600" dirty="0"/>
              <a:t> </a:t>
            </a:r>
            <a:r>
              <a:rPr lang="ru-RU" sz="1600" dirty="0" err="1"/>
              <a:t>сьогодні</a:t>
            </a:r>
            <a:r>
              <a:rPr lang="ru-RU" sz="1600" dirty="0"/>
              <a:t> є 34 </a:t>
            </a:r>
            <a:r>
              <a:rPr lang="ru-RU" sz="1600" dirty="0" err="1"/>
              <a:t>країни</a:t>
            </a:r>
            <a:r>
              <a:rPr lang="ru-RU" sz="1600" dirty="0"/>
              <a:t>. 70 </a:t>
            </a:r>
            <a:r>
              <a:rPr lang="ru-RU" sz="1600" dirty="0" err="1"/>
              <a:t>країн</a:t>
            </a:r>
            <a:r>
              <a:rPr lang="ru-RU" sz="1600" dirty="0"/>
              <a:t> </a:t>
            </a:r>
            <a:r>
              <a:rPr lang="ru-RU" sz="1600" dirty="0" err="1"/>
              <a:t>мають</a:t>
            </a:r>
            <a:r>
              <a:rPr lang="ru-RU" sz="1600" dirty="0"/>
              <a:t> статус </a:t>
            </a:r>
            <a:r>
              <a:rPr lang="ru-RU" sz="1600" dirty="0" err="1"/>
              <a:t>партнерів</a:t>
            </a:r>
            <a:r>
              <a:rPr lang="ru-RU" sz="1600" dirty="0"/>
              <a:t> ОЕСР, </a:t>
            </a:r>
            <a:r>
              <a:rPr lang="ru-RU" sz="1600" dirty="0" err="1"/>
              <a:t>беручи</a:t>
            </a:r>
            <a:r>
              <a:rPr lang="ru-RU" sz="1600" dirty="0"/>
              <a:t> участь у </a:t>
            </a:r>
            <a:r>
              <a:rPr lang="ru-RU" sz="1600" dirty="0" err="1"/>
              <a:t>багатьох</a:t>
            </a:r>
            <a:r>
              <a:rPr lang="ru-RU" sz="1600" dirty="0"/>
              <a:t> сферах </a:t>
            </a:r>
            <a:r>
              <a:rPr lang="ru-RU" sz="1600" dirty="0" err="1"/>
              <a:t>її</a:t>
            </a:r>
            <a:r>
              <a:rPr lang="ru-RU" sz="1600" dirty="0"/>
              <a:t> </a:t>
            </a:r>
            <a:r>
              <a:rPr lang="ru-RU" sz="1600" dirty="0" err="1"/>
              <a:t>діяльності</a:t>
            </a:r>
            <a:r>
              <a:rPr lang="ru-RU" sz="1600" dirty="0"/>
              <a:t>. За </a:t>
            </a:r>
            <a:r>
              <a:rPr lang="ru-RU" sz="1600" dirty="0" err="1"/>
              <a:t>впливом</a:t>
            </a:r>
            <a:r>
              <a:rPr lang="ru-RU" sz="1600" dirty="0"/>
              <a:t> ОЕСР входить в </a:t>
            </a:r>
            <a:r>
              <a:rPr lang="ru-RU" sz="1600" dirty="0" err="1"/>
              <a:t>трійку</a:t>
            </a:r>
            <a:r>
              <a:rPr lang="ru-RU" sz="1600" dirty="0"/>
              <a:t> </a:t>
            </a:r>
            <a:r>
              <a:rPr lang="ru-RU" sz="1600" dirty="0" err="1"/>
              <a:t>провідних</a:t>
            </a:r>
            <a:r>
              <a:rPr lang="ru-RU" sz="1600" dirty="0"/>
              <a:t> </a:t>
            </a:r>
            <a:r>
              <a:rPr lang="ru-RU" sz="1600" dirty="0" err="1"/>
              <a:t>світових</a:t>
            </a:r>
            <a:r>
              <a:rPr lang="ru-RU" sz="1600" dirty="0"/>
              <a:t> </a:t>
            </a:r>
            <a:r>
              <a:rPr lang="ru-RU" sz="1600" dirty="0" err="1"/>
              <a:t>економічних</a:t>
            </a:r>
            <a:r>
              <a:rPr lang="ru-RU" sz="1600" dirty="0"/>
              <a:t> </a:t>
            </a:r>
            <a:r>
              <a:rPr lang="ru-RU" sz="1600" dirty="0" err="1"/>
              <a:t>установ</a:t>
            </a:r>
            <a:r>
              <a:rPr lang="ru-RU" sz="1600" dirty="0"/>
              <a:t>, </a:t>
            </a:r>
            <a:r>
              <a:rPr lang="ru-RU" sz="1600" dirty="0" err="1"/>
              <a:t>поряд</a:t>
            </a:r>
            <a:r>
              <a:rPr lang="ru-RU" sz="1600" dirty="0"/>
              <a:t> з МВФ і </a:t>
            </a:r>
            <a:r>
              <a:rPr lang="ru-RU" sz="1600" dirty="0" err="1"/>
              <a:t>Світовим</a:t>
            </a:r>
            <a:r>
              <a:rPr lang="ru-RU" sz="1600" dirty="0"/>
              <a:t> банком. ОЕСР </a:t>
            </a:r>
            <a:r>
              <a:rPr lang="ru-RU" sz="1600" dirty="0" err="1"/>
              <a:t>сприяє</a:t>
            </a:r>
            <a:r>
              <a:rPr lang="ru-RU" sz="1600" dirty="0"/>
              <a:t> </a:t>
            </a:r>
            <a:r>
              <a:rPr lang="ru-RU" sz="1600" dirty="0" err="1"/>
              <a:t>економічному</a:t>
            </a:r>
            <a:r>
              <a:rPr lang="ru-RU" sz="1600" dirty="0"/>
              <a:t> </a:t>
            </a:r>
            <a:r>
              <a:rPr lang="ru-RU" sz="1600" dirty="0" err="1"/>
              <a:t>зростанню</a:t>
            </a:r>
            <a:r>
              <a:rPr lang="ru-RU" sz="1600" dirty="0"/>
              <a:t> </a:t>
            </a:r>
            <a:r>
              <a:rPr lang="ru-RU" sz="1600" dirty="0" err="1"/>
              <a:t>країн</a:t>
            </a:r>
            <a:r>
              <a:rPr lang="ru-RU" sz="1600" dirty="0"/>
              <a:t>, </a:t>
            </a:r>
            <a:r>
              <a:rPr lang="ru-RU" sz="1600" dirty="0" err="1"/>
              <a:t>що</a:t>
            </a:r>
            <a:r>
              <a:rPr lang="ru-RU" sz="1600" dirty="0"/>
              <a:t> </a:t>
            </a:r>
            <a:r>
              <a:rPr lang="ru-RU" sz="1600" dirty="0" err="1"/>
              <a:t>розвиваються</a:t>
            </a:r>
            <a:r>
              <a:rPr lang="ru-RU" sz="1600" dirty="0"/>
              <a:t> шляхом </a:t>
            </a:r>
            <a:r>
              <a:rPr lang="ru-RU" sz="1600" dirty="0" err="1"/>
              <a:t>надання</a:t>
            </a:r>
            <a:r>
              <a:rPr lang="ru-RU" sz="1600" dirty="0"/>
              <a:t> </a:t>
            </a:r>
            <a:r>
              <a:rPr lang="ru-RU" sz="1600" dirty="0" err="1"/>
              <a:t>технічної</a:t>
            </a:r>
            <a:r>
              <a:rPr lang="ru-RU" sz="1600" dirty="0"/>
              <a:t> </a:t>
            </a:r>
            <a:r>
              <a:rPr lang="ru-RU" sz="1600" dirty="0" err="1"/>
              <a:t>допомоги</a:t>
            </a:r>
            <a:r>
              <a:rPr lang="ru-RU" sz="1600" dirty="0"/>
              <a:t>.</a:t>
            </a:r>
            <a:endParaRPr lang="uk-UA" sz="1600" dirty="0"/>
          </a:p>
        </p:txBody>
      </p:sp>
      <p:sp>
        <p:nvSpPr>
          <p:cNvPr id="6" name="Прямоугольник 5"/>
          <p:cNvSpPr/>
          <p:nvPr/>
        </p:nvSpPr>
        <p:spPr>
          <a:xfrm>
            <a:off x="762372" y="6211669"/>
            <a:ext cx="4572000" cy="430887"/>
          </a:xfrm>
          <a:prstGeom prst="rect">
            <a:avLst/>
          </a:prstGeom>
        </p:spPr>
        <p:txBody>
          <a:bodyPr>
            <a:spAutoFit/>
          </a:bodyPr>
          <a:lstStyle/>
          <a:p>
            <a:pPr algn="ctr"/>
            <a:r>
              <a:rPr lang="uk-UA" sz="1100" dirty="0"/>
              <a:t>Режим доступу: </a:t>
            </a:r>
            <a:r>
              <a:rPr lang="la-Latn" sz="1100" dirty="0"/>
              <a:t>http://www.oecd.org/water/roundtable-financing-water-2018-summary-and-highlights.pdf</a:t>
            </a:r>
            <a:endParaRPr lang="uk-UA" sz="1100" dirty="0"/>
          </a:p>
        </p:txBody>
      </p:sp>
      <p:sp>
        <p:nvSpPr>
          <p:cNvPr id="7" name="Пятиугольник 6"/>
          <p:cNvSpPr/>
          <p:nvPr/>
        </p:nvSpPr>
        <p:spPr>
          <a:xfrm>
            <a:off x="2249487" y="1242"/>
            <a:ext cx="1249124" cy="61944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latin typeface="Times New Roman" pitchFamily="18" charset="0"/>
                <a:cs typeface="Times New Roman" pitchFamily="18" charset="0"/>
              </a:rPr>
              <a:t>Сфера впливу ЄС</a:t>
            </a:r>
          </a:p>
        </p:txBody>
      </p:sp>
    </p:spTree>
    <p:extLst>
      <p:ext uri="{BB962C8B-B14F-4D97-AF65-F5344CB8AC3E}">
        <p14:creationId xmlns:p14="http://schemas.microsoft.com/office/powerpoint/2010/main" val="3826916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a:xfrm>
            <a:off x="-180528" y="6429835"/>
            <a:ext cx="762000" cy="365125"/>
          </a:xfrm>
        </p:spPr>
        <p:txBody>
          <a:bodyPr/>
          <a:lstStyle/>
          <a:p>
            <a:pPr>
              <a:defRPr/>
            </a:pPr>
            <a:fld id="{0AEB593D-4678-4364-9E8D-F7EADF1EAEA5}" type="slidenum">
              <a:rPr lang="hu-HU" smtClean="0"/>
              <a:pPr>
                <a:defRPr/>
              </a:pPr>
              <a:t>25</a:t>
            </a:fld>
            <a:endParaRPr lang="hu-HU" dirty="0"/>
          </a:p>
        </p:txBody>
      </p:sp>
      <p:sp>
        <p:nvSpPr>
          <p:cNvPr id="2" name="Прямоугольник 1"/>
          <p:cNvSpPr/>
          <p:nvPr/>
        </p:nvSpPr>
        <p:spPr>
          <a:xfrm>
            <a:off x="6084167" y="6211669"/>
            <a:ext cx="3059833" cy="646331"/>
          </a:xfrm>
          <a:prstGeom prst="rect">
            <a:avLst/>
          </a:prstGeom>
        </p:spPr>
        <p:txBody>
          <a:bodyPr wrap="square">
            <a:spAutoFit/>
          </a:bodyPr>
          <a:lstStyle/>
          <a:p>
            <a:pPr algn="ctr"/>
            <a:r>
              <a:rPr lang="uk-UA" sz="1200" dirty="0"/>
              <a:t>Режим доступу: </a:t>
            </a:r>
            <a:r>
              <a:rPr lang="la-Latn" sz="1200" dirty="0"/>
              <a:t>http://www.oecd.org/water/roundtable-on-financing-water.htm</a:t>
            </a:r>
            <a:endParaRPr lang="uk-UA" sz="1200" dirty="0"/>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84" t="4975" r="30001" b="4672"/>
          <a:stretch/>
        </p:blipFill>
        <p:spPr bwMode="auto">
          <a:xfrm>
            <a:off x="6084167" y="2051706"/>
            <a:ext cx="3059832" cy="415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87726" y="1242"/>
            <a:ext cx="5756274" cy="769441"/>
          </a:xfrm>
          <a:prstGeom prst="rect">
            <a:avLst/>
          </a:prstGeom>
          <a:solidFill>
            <a:schemeClr val="accent3">
              <a:lumMod val="20000"/>
              <a:lumOff val="80000"/>
            </a:schemeClr>
          </a:solidFill>
        </p:spPr>
        <p:txBody>
          <a:bodyPr wrap="square">
            <a:spAutoFit/>
          </a:bodyPr>
          <a:lstStyle/>
          <a:p>
            <a:pPr algn="ctr"/>
            <a:r>
              <a:rPr lang="ru-RU" sz="2200" b="1" dirty="0" err="1"/>
              <a:t>Фінансування</a:t>
            </a:r>
            <a:r>
              <a:rPr lang="ru-RU" sz="2200" b="1" dirty="0"/>
              <a:t> води: </a:t>
            </a:r>
          </a:p>
          <a:p>
            <a:pPr algn="ctr"/>
            <a:r>
              <a:rPr lang="ru-RU" sz="2200" b="1" dirty="0" err="1"/>
              <a:t>інвестування</a:t>
            </a:r>
            <a:r>
              <a:rPr lang="ru-RU" sz="2200" b="1" dirty="0"/>
              <a:t> в </a:t>
            </a:r>
            <a:r>
              <a:rPr lang="ru-RU" sz="2200" b="1" dirty="0" err="1"/>
              <a:t>інтересах</a:t>
            </a:r>
            <a:r>
              <a:rPr lang="ru-RU" sz="2200" b="1" dirty="0"/>
              <a:t> </a:t>
            </a:r>
            <a:r>
              <a:rPr lang="ru-RU" sz="2200" b="1" dirty="0" err="1"/>
              <a:t>стійкого</a:t>
            </a:r>
            <a:r>
              <a:rPr lang="ru-RU" sz="2200" b="1" dirty="0"/>
              <a:t> росту</a:t>
            </a:r>
            <a:endParaRPr lang="uk-UA" sz="2200" b="1" dirty="0"/>
          </a:p>
        </p:txBody>
      </p:sp>
      <p:pic>
        <p:nvPicPr>
          <p:cNvPr id="307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121" t="9126" r="36975" b="66941"/>
          <a:stretch/>
        </p:blipFill>
        <p:spPr bwMode="auto">
          <a:xfrm>
            <a:off x="6012160" y="783979"/>
            <a:ext cx="3131839" cy="131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749254"/>
            <a:ext cx="6096744" cy="5893921"/>
          </a:xfrm>
          <a:prstGeom prst="rect">
            <a:avLst/>
          </a:prstGeom>
          <a:solidFill>
            <a:schemeClr val="accent6">
              <a:lumMod val="20000"/>
              <a:lumOff val="80000"/>
            </a:schemeClr>
          </a:solidFill>
        </p:spPr>
        <p:txBody>
          <a:bodyPr wrap="square">
            <a:spAutoFit/>
          </a:bodyPr>
          <a:lstStyle/>
          <a:p>
            <a:pPr indent="363538" algn="just"/>
            <a:r>
              <a:rPr lang="ru-RU" sz="1500" dirty="0"/>
              <a:t>12 листопада 2018 року </a:t>
            </a:r>
            <a:r>
              <a:rPr lang="ru-RU" sz="1500" dirty="0" err="1"/>
              <a:t>відбулося</a:t>
            </a:r>
            <a:r>
              <a:rPr lang="ru-RU" sz="1500" dirty="0"/>
              <a:t> </a:t>
            </a:r>
            <a:r>
              <a:rPr lang="ru-RU" sz="1500" dirty="0" err="1"/>
              <a:t>третє</a:t>
            </a:r>
            <a:r>
              <a:rPr lang="ru-RU" sz="1500" dirty="0"/>
              <a:t> </a:t>
            </a:r>
            <a:r>
              <a:rPr lang="ru-RU" sz="1500" dirty="0" err="1"/>
              <a:t>засідання</a:t>
            </a:r>
            <a:r>
              <a:rPr lang="ru-RU" sz="1500" dirty="0"/>
              <a:t> Круглого столу </a:t>
            </a:r>
            <a:r>
              <a:rPr lang="ru-RU" sz="1500" dirty="0" err="1"/>
              <a:t>щодо</a:t>
            </a:r>
            <a:r>
              <a:rPr lang="ru-RU" sz="1500" dirty="0"/>
              <a:t> </a:t>
            </a:r>
            <a:r>
              <a:rPr lang="ru-RU" sz="1500" dirty="0" err="1"/>
              <a:t>фінансування</a:t>
            </a:r>
            <a:r>
              <a:rPr lang="ru-RU" sz="1500" dirty="0"/>
              <a:t> води. </a:t>
            </a:r>
            <a:r>
              <a:rPr lang="ru-RU" sz="1500" dirty="0" err="1"/>
              <a:t>Розглядалося</a:t>
            </a:r>
            <a:r>
              <a:rPr lang="ru-RU" sz="1500" dirty="0"/>
              <a:t> коло </a:t>
            </a:r>
            <a:r>
              <a:rPr lang="ru-RU" sz="1500" dirty="0" err="1"/>
              <a:t>питань</a:t>
            </a:r>
            <a:r>
              <a:rPr lang="ru-RU" sz="1500" dirty="0"/>
              <a:t> </a:t>
            </a:r>
            <a:r>
              <a:rPr lang="ru-RU" sz="1500" dirty="0" err="1"/>
              <a:t>щодо</a:t>
            </a:r>
            <a:r>
              <a:rPr lang="ru-RU" sz="1500" dirty="0"/>
              <a:t> </a:t>
            </a:r>
            <a:r>
              <a:rPr lang="ru-RU" sz="1500" dirty="0" err="1"/>
              <a:t>інвестицій</a:t>
            </a:r>
            <a:r>
              <a:rPr lang="ru-RU" sz="1500" dirty="0"/>
              <a:t>, </a:t>
            </a:r>
            <a:r>
              <a:rPr lang="ru-RU" sz="1500" dirty="0" err="1"/>
              <a:t>пов'язаних</a:t>
            </a:r>
            <a:r>
              <a:rPr lang="ru-RU" sz="1500" dirty="0"/>
              <a:t> з водою, у </a:t>
            </a:r>
            <a:r>
              <a:rPr lang="ru-RU" sz="1500" dirty="0" err="1"/>
              <a:t>контексті</a:t>
            </a:r>
            <a:r>
              <a:rPr lang="ru-RU" sz="1500" dirty="0"/>
              <a:t> </a:t>
            </a:r>
            <a:r>
              <a:rPr lang="ru-RU" sz="1500" dirty="0" err="1"/>
              <a:t>привабливості</a:t>
            </a:r>
            <a:r>
              <a:rPr lang="ru-RU" sz="1500" dirty="0"/>
              <a:t>  для </a:t>
            </a:r>
            <a:r>
              <a:rPr lang="ru-RU" sz="1500" dirty="0" err="1"/>
              <a:t>інституційних</a:t>
            </a:r>
            <a:r>
              <a:rPr lang="ru-RU" sz="1500" dirty="0"/>
              <a:t> </a:t>
            </a:r>
            <a:r>
              <a:rPr lang="ru-RU" sz="1500" dirty="0" err="1"/>
              <a:t>інвесторів</a:t>
            </a:r>
            <a:r>
              <a:rPr lang="ru-RU" sz="1500" dirty="0"/>
              <a:t> через: </a:t>
            </a:r>
          </a:p>
          <a:p>
            <a:pPr marL="342900" indent="-342900" algn="just">
              <a:buAutoNum type="arabicParenBoth"/>
            </a:pPr>
            <a:r>
              <a:rPr lang="ru-RU" sz="1500" dirty="0" err="1"/>
              <a:t>інтеграцію</a:t>
            </a:r>
            <a:r>
              <a:rPr lang="ru-RU" sz="1500" dirty="0"/>
              <a:t> з </a:t>
            </a:r>
            <a:r>
              <a:rPr lang="ru-RU" sz="1500" dirty="0" err="1"/>
              <a:t>іншими</a:t>
            </a:r>
            <a:r>
              <a:rPr lang="ru-RU" sz="1500" dirty="0"/>
              <a:t> проектами, такими як </a:t>
            </a:r>
            <a:r>
              <a:rPr lang="ru-RU" sz="1500" dirty="0" err="1"/>
              <a:t>містобудування</a:t>
            </a:r>
            <a:r>
              <a:rPr lang="ru-RU" sz="1500" dirty="0"/>
              <a:t>; </a:t>
            </a:r>
          </a:p>
          <a:p>
            <a:pPr marL="342900" indent="-342900" algn="just">
              <a:buAutoNum type="arabicParenBoth"/>
            </a:pPr>
            <a:r>
              <a:rPr lang="ru-RU" sz="1500" dirty="0" err="1"/>
              <a:t>розробка</a:t>
            </a:r>
            <a:r>
              <a:rPr lang="ru-RU" sz="1500" dirty="0"/>
              <a:t> </a:t>
            </a:r>
            <a:r>
              <a:rPr lang="ru-RU" sz="1500" dirty="0" err="1"/>
              <a:t>довгострокових</a:t>
            </a:r>
            <a:r>
              <a:rPr lang="ru-RU" sz="1500" dirty="0"/>
              <a:t> </a:t>
            </a:r>
            <a:r>
              <a:rPr lang="ru-RU" sz="1500" dirty="0" err="1"/>
              <a:t>проектів</a:t>
            </a:r>
            <a:r>
              <a:rPr lang="ru-RU" sz="1500" dirty="0"/>
              <a:t>, </a:t>
            </a:r>
            <a:r>
              <a:rPr lang="ru-RU" sz="1500" dirty="0" err="1"/>
              <a:t>які</a:t>
            </a:r>
            <a:r>
              <a:rPr lang="ru-RU" sz="1500" dirty="0"/>
              <a:t> дозволять </a:t>
            </a:r>
            <a:r>
              <a:rPr lang="ru-RU" sz="1500" dirty="0" err="1"/>
              <a:t>інвесторам</a:t>
            </a:r>
            <a:r>
              <a:rPr lang="ru-RU" sz="1500" dirty="0"/>
              <a:t> </a:t>
            </a:r>
            <a:r>
              <a:rPr lang="ru-RU" sz="1500" dirty="0" err="1"/>
              <a:t>пожинати</a:t>
            </a:r>
            <a:r>
              <a:rPr lang="ru-RU" sz="1500" dirty="0"/>
              <a:t> </a:t>
            </a:r>
            <a:r>
              <a:rPr lang="ru-RU" sz="1500" dirty="0" err="1"/>
              <a:t>вигоди</a:t>
            </a:r>
            <a:r>
              <a:rPr lang="ru-RU" sz="1500" dirty="0"/>
              <a:t> </a:t>
            </a:r>
            <a:r>
              <a:rPr lang="ru-RU" sz="1500" dirty="0" err="1"/>
              <a:t>від</a:t>
            </a:r>
            <a:r>
              <a:rPr lang="ru-RU" sz="1500" dirty="0"/>
              <a:t> </a:t>
            </a:r>
            <a:r>
              <a:rPr lang="ru-RU" sz="1500" dirty="0" err="1"/>
              <a:t>поточних</a:t>
            </a:r>
            <a:r>
              <a:rPr lang="ru-RU" sz="1500" dirty="0"/>
              <a:t> </a:t>
            </a:r>
            <a:r>
              <a:rPr lang="ru-RU" sz="1500" dirty="0" err="1"/>
              <a:t>операцій</a:t>
            </a:r>
            <a:r>
              <a:rPr lang="ru-RU" sz="1500" dirty="0"/>
              <a:t>, </a:t>
            </a:r>
          </a:p>
          <a:p>
            <a:pPr marL="342900" indent="-342900" algn="just">
              <a:buAutoNum type="arabicParenBoth"/>
            </a:pPr>
            <a:r>
              <a:rPr lang="ru-RU" sz="1500" dirty="0" err="1"/>
              <a:t>поліпшення</a:t>
            </a:r>
            <a:r>
              <a:rPr lang="ru-RU" sz="1500" dirty="0"/>
              <a:t> </a:t>
            </a:r>
            <a:r>
              <a:rPr lang="ru-RU" sz="1500" dirty="0" err="1"/>
              <a:t>масштабованості</a:t>
            </a:r>
            <a:r>
              <a:rPr lang="ru-RU" sz="1500" dirty="0"/>
              <a:t>; </a:t>
            </a:r>
          </a:p>
          <a:p>
            <a:pPr marL="342900" indent="-342900" algn="just">
              <a:buAutoNum type="arabicParenBoth"/>
            </a:pPr>
            <a:r>
              <a:rPr lang="ru-RU" sz="1500" dirty="0" err="1"/>
              <a:t>обгрунтування</a:t>
            </a:r>
            <a:r>
              <a:rPr lang="ru-RU" sz="1500" dirty="0"/>
              <a:t> </a:t>
            </a:r>
            <a:r>
              <a:rPr lang="ru-RU" sz="1500" dirty="0" err="1"/>
              <a:t>встановлення</a:t>
            </a:r>
            <a:r>
              <a:rPr lang="ru-RU" sz="1500" dirty="0"/>
              <a:t> </a:t>
            </a:r>
            <a:r>
              <a:rPr lang="ru-RU" sz="1500" dirty="0" err="1"/>
              <a:t>більш</a:t>
            </a:r>
            <a:r>
              <a:rPr lang="ru-RU" sz="1500" dirty="0"/>
              <a:t> </a:t>
            </a:r>
            <a:r>
              <a:rPr lang="ru-RU" sz="1500" dirty="0" err="1"/>
              <a:t>рентабельних</a:t>
            </a:r>
            <a:r>
              <a:rPr lang="ru-RU" sz="1500" dirty="0"/>
              <a:t> </a:t>
            </a:r>
            <a:r>
              <a:rPr lang="ru-RU" sz="1500" dirty="0" err="1"/>
              <a:t>цін</a:t>
            </a:r>
            <a:r>
              <a:rPr lang="ru-RU" sz="1500" dirty="0"/>
              <a:t> на воду;</a:t>
            </a:r>
          </a:p>
          <a:p>
            <a:pPr marL="342900" indent="-342900" algn="just">
              <a:buAutoNum type="arabicParenBoth"/>
            </a:pPr>
            <a:r>
              <a:rPr lang="ru-RU" sz="1500" dirty="0" err="1"/>
              <a:t>покращення</a:t>
            </a:r>
            <a:r>
              <a:rPr lang="ru-RU" sz="1500" dirty="0"/>
              <a:t> </a:t>
            </a:r>
            <a:r>
              <a:rPr lang="ru-RU" sz="1500" dirty="0" err="1"/>
              <a:t>нормативної</a:t>
            </a:r>
            <a:r>
              <a:rPr lang="ru-RU" sz="1500" dirty="0"/>
              <a:t> </a:t>
            </a:r>
            <a:r>
              <a:rPr lang="ru-RU" sz="1500" dirty="0" err="1"/>
              <a:t>бази</a:t>
            </a:r>
            <a:r>
              <a:rPr lang="ru-RU" sz="1500" dirty="0"/>
              <a:t> для </a:t>
            </a:r>
            <a:r>
              <a:rPr lang="ru-RU" sz="1500" dirty="0" err="1"/>
              <a:t>залучення</a:t>
            </a:r>
            <a:r>
              <a:rPr lang="ru-RU" sz="1500" dirty="0"/>
              <a:t> приватного </a:t>
            </a:r>
            <a:r>
              <a:rPr lang="ru-RU" sz="1500" dirty="0" err="1"/>
              <a:t>капіталу</a:t>
            </a:r>
            <a:r>
              <a:rPr lang="ru-RU" sz="1500" dirty="0"/>
              <a:t>.</a:t>
            </a:r>
          </a:p>
          <a:p>
            <a:pPr marL="342900" indent="-342900" algn="just">
              <a:buAutoNum type="arabicParenBoth"/>
            </a:pPr>
            <a:endParaRPr lang="ru-RU" sz="500" dirty="0"/>
          </a:p>
          <a:p>
            <a:pPr algn="ctr"/>
            <a:r>
              <a:rPr lang="ru-RU" sz="1300" b="1" dirty="0" err="1"/>
              <a:t>Україна</a:t>
            </a:r>
            <a:r>
              <a:rPr lang="ru-RU" sz="1300" b="1" dirty="0"/>
              <a:t> </a:t>
            </a:r>
            <a:r>
              <a:rPr lang="ru-RU" sz="1300" b="1" dirty="0" err="1"/>
              <a:t>підписала</a:t>
            </a:r>
            <a:r>
              <a:rPr lang="ru-RU" sz="1300" b="1" dirty="0"/>
              <a:t> угоду з ОЕСР </a:t>
            </a:r>
          </a:p>
          <a:p>
            <a:pPr algn="ctr"/>
            <a:r>
              <a:rPr lang="ru-RU" sz="1300" b="1" dirty="0"/>
              <a:t>про </a:t>
            </a:r>
            <a:r>
              <a:rPr lang="ru-RU" sz="1300" b="1" dirty="0" err="1"/>
              <a:t>поглиблення</a:t>
            </a:r>
            <a:r>
              <a:rPr lang="ru-RU" sz="1300" b="1" dirty="0"/>
              <a:t> </a:t>
            </a:r>
            <a:r>
              <a:rPr lang="ru-RU" sz="1300" b="1" dirty="0" err="1"/>
              <a:t>співпраці</a:t>
            </a:r>
            <a:r>
              <a:rPr lang="ru-RU" sz="1300" b="1" dirty="0"/>
              <a:t> та переходить на </a:t>
            </a:r>
            <a:r>
              <a:rPr lang="ru-RU" sz="1300" b="1" dirty="0" err="1"/>
              <a:t>управління</a:t>
            </a:r>
            <a:r>
              <a:rPr lang="ru-RU" sz="1300" b="1" dirty="0"/>
              <a:t> </a:t>
            </a:r>
          </a:p>
          <a:p>
            <a:pPr algn="ctr"/>
            <a:r>
              <a:rPr lang="ru-RU" sz="1300" b="1" dirty="0" err="1"/>
              <a:t>інвестиціями</a:t>
            </a:r>
            <a:r>
              <a:rPr lang="ru-RU" sz="1300" b="1" dirty="0"/>
              <a:t> за </a:t>
            </a:r>
            <a:r>
              <a:rPr lang="ru-RU" sz="1300" b="1" dirty="0" err="1"/>
              <a:t>міжнародними</a:t>
            </a:r>
            <a:r>
              <a:rPr lang="ru-RU" sz="1300" b="1" dirty="0"/>
              <a:t> нормами</a:t>
            </a:r>
            <a:endParaRPr lang="uk-UA" sz="1300" b="1" dirty="0"/>
          </a:p>
          <a:p>
            <a:pPr algn="just"/>
            <a:r>
              <a:rPr lang="uk-UA" sz="1500" dirty="0"/>
              <a:t>"Приєднання до Рекомендації ОЕСР дозволить розширити заходи щодо реформування системи управління публічними інвестиціями; забезпечити її стабільність, прозорість, ефективність, зменшити корупційний вплив на процес відбору, забезпечити оцінку стану підготовки і реалізації інвестиційних проектів за бюджетні кошти (державних і місцевих бюджетів) або кредити під державні / муніципальні гарантії, дозволить реагувати на виклики по реалізації проектів, а також мати вплив на їх ефективність на різні х рівнях державного управління (центральному і регіональному, місцевому/муніципалітетів, общин)", - акцентували в </a:t>
            </a:r>
            <a:r>
              <a:rPr lang="uk-UA" sz="1500" dirty="0" err="1"/>
              <a:t>Мінекономрозвитку</a:t>
            </a:r>
            <a:r>
              <a:rPr lang="uk-UA" sz="1500" dirty="0"/>
              <a:t> (19.11.2019).</a:t>
            </a:r>
          </a:p>
        </p:txBody>
      </p:sp>
      <p:sp>
        <p:nvSpPr>
          <p:cNvPr id="6" name="Прямоугольник 5"/>
          <p:cNvSpPr/>
          <p:nvPr/>
        </p:nvSpPr>
        <p:spPr>
          <a:xfrm>
            <a:off x="683568" y="6427113"/>
            <a:ext cx="5413176" cy="430887"/>
          </a:xfrm>
          <a:prstGeom prst="rect">
            <a:avLst/>
          </a:prstGeom>
        </p:spPr>
        <p:txBody>
          <a:bodyPr wrap="square">
            <a:spAutoFit/>
          </a:bodyPr>
          <a:lstStyle/>
          <a:p>
            <a:pPr algn="ctr"/>
            <a:r>
              <a:rPr lang="uk-UA" sz="1100" dirty="0"/>
              <a:t>Режим доступу: </a:t>
            </a:r>
            <a:r>
              <a:rPr lang="la-Latn" sz="1100" dirty="0"/>
              <a:t>https://www.ukrinform.ru/rubric-economy/2583373-ukraina-perehodit-na-upravlenie-publicnymi-investiciami-po-mezdunarodnym-normam.html</a:t>
            </a:r>
            <a:endParaRPr lang="uk-UA" sz="1100" dirty="0"/>
          </a:p>
        </p:txBody>
      </p:sp>
      <p:sp>
        <p:nvSpPr>
          <p:cNvPr id="11" name="Пятиугольник 10"/>
          <p:cNvSpPr/>
          <p:nvPr/>
        </p:nvSpPr>
        <p:spPr>
          <a:xfrm>
            <a:off x="2249487" y="1242"/>
            <a:ext cx="1249124" cy="61944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latin typeface="Times New Roman" pitchFamily="18" charset="0"/>
                <a:cs typeface="Times New Roman" pitchFamily="18" charset="0"/>
              </a:rPr>
              <a:t>Сфера впливу ЄС</a:t>
            </a:r>
          </a:p>
        </p:txBody>
      </p:sp>
    </p:spTree>
    <p:extLst>
      <p:ext uri="{BB962C8B-B14F-4D97-AF65-F5344CB8AC3E}">
        <p14:creationId xmlns:p14="http://schemas.microsoft.com/office/powerpoint/2010/main" val="2772991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7"/>
            <a:ext cx="2249487" cy="7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26</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8480"/>
            <a:ext cx="6911281" cy="707886"/>
          </a:xfrm>
          <a:prstGeom prst="rect">
            <a:avLst/>
          </a:prstGeom>
          <a:solidFill>
            <a:schemeClr val="accent5">
              <a:lumMod val="20000"/>
              <a:lumOff val="80000"/>
            </a:schemeClr>
          </a:solidFill>
        </p:spPr>
        <p:txBody>
          <a:bodyPr wrap="square">
            <a:spAutoFit/>
          </a:bodyPr>
          <a:lstStyle/>
          <a:p>
            <a:pPr algn="ctr"/>
            <a:r>
              <a:rPr lang="uk-UA" sz="2000" b="1" dirty="0"/>
              <a:t>Політика ЄС </a:t>
            </a:r>
          </a:p>
          <a:p>
            <a:pPr algn="ctr"/>
            <a:r>
              <a:rPr lang="uk-UA" sz="2000" b="1" dirty="0"/>
              <a:t>у сфері водних ресурсів: міжнародні організації</a:t>
            </a:r>
          </a:p>
        </p:txBody>
      </p:sp>
      <p:sp>
        <p:nvSpPr>
          <p:cNvPr id="13" name="Прямоугольник 12"/>
          <p:cNvSpPr/>
          <p:nvPr/>
        </p:nvSpPr>
        <p:spPr>
          <a:xfrm>
            <a:off x="1695477" y="6577982"/>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http://ec.europa.eu/environment/water/index_en.htm</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46" t="15526" r="22480" b="18749"/>
          <a:stretch/>
        </p:blipFill>
        <p:spPr bwMode="auto">
          <a:xfrm>
            <a:off x="-7536" y="689882"/>
            <a:ext cx="9151536" cy="5763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360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3"/>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a:xfrm>
            <a:off x="8172400" y="6414789"/>
            <a:ext cx="762000" cy="365125"/>
          </a:xfrm>
        </p:spPr>
        <p:txBody>
          <a:bodyPr/>
          <a:lstStyle/>
          <a:p>
            <a:pPr>
              <a:defRPr/>
            </a:pPr>
            <a:fld id="{0AEB593D-4678-4364-9E8D-F7EADF1EAEA5}" type="slidenum">
              <a:rPr lang="hu-HU" smtClean="0"/>
              <a:pPr>
                <a:defRPr/>
              </a:pPr>
              <a:t>27</a:t>
            </a:fld>
            <a:endParaRPr lang="hu-HU" dirty="0"/>
          </a:p>
        </p:txBody>
      </p:sp>
      <p:sp>
        <p:nvSpPr>
          <p:cNvPr id="2" name="Прямоугольник 1"/>
          <p:cNvSpPr/>
          <p:nvPr/>
        </p:nvSpPr>
        <p:spPr>
          <a:xfrm>
            <a:off x="2987824" y="6582459"/>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https://www.eip-water.eu/funding</a:t>
            </a:r>
            <a:endParaRPr lang="uk-UA" sz="1100" dirty="0">
              <a:latin typeface="Times New Roman" pitchFamily="18" charset="0"/>
              <a:cs typeface="Times New Roman" pitchFamily="18" charset="0"/>
            </a:endParaRPr>
          </a:p>
        </p:txBody>
      </p:sp>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099" t="7359" r="17663" b="18712"/>
          <a:stretch/>
        </p:blipFill>
        <p:spPr bwMode="auto">
          <a:xfrm>
            <a:off x="-7680" y="750636"/>
            <a:ext cx="9143669" cy="583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249487" y="-3049"/>
            <a:ext cx="6894513" cy="830997"/>
          </a:xfrm>
          <a:prstGeom prst="rect">
            <a:avLst/>
          </a:prstGeom>
          <a:solidFill>
            <a:schemeClr val="accent5">
              <a:lumMod val="40000"/>
              <a:lumOff val="60000"/>
            </a:schemeClr>
          </a:solidFill>
        </p:spPr>
        <p:txBody>
          <a:bodyPr wrap="square">
            <a:spAutoFit/>
          </a:bodyPr>
          <a:lstStyle/>
          <a:p>
            <a:pPr algn="ctr"/>
            <a:r>
              <a:rPr lang="uk-UA" sz="2400" b="1" dirty="0">
                <a:latin typeface="Times New Roman" panose="02020603050405020304" pitchFamily="18" charset="0"/>
                <a:ea typeface="Calibri" panose="020F0502020204030204" pitchFamily="34" charset="0"/>
              </a:rPr>
              <a:t>Фінансування інвестиційних проектів та дослідницьких програм</a:t>
            </a:r>
            <a:endParaRPr lang="en-US" sz="2400" dirty="0"/>
          </a:p>
        </p:txBody>
      </p:sp>
    </p:spTree>
    <p:extLst>
      <p:ext uri="{BB962C8B-B14F-4D97-AF65-F5344CB8AC3E}">
        <p14:creationId xmlns:p14="http://schemas.microsoft.com/office/powerpoint/2010/main" val="1222798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3"/>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a:xfrm>
            <a:off x="8172400" y="6414789"/>
            <a:ext cx="762000" cy="365125"/>
          </a:xfrm>
        </p:spPr>
        <p:txBody>
          <a:bodyPr/>
          <a:lstStyle/>
          <a:p>
            <a:pPr>
              <a:defRPr/>
            </a:pPr>
            <a:fld id="{0AEB593D-4678-4364-9E8D-F7EADF1EAEA5}" type="slidenum">
              <a:rPr lang="hu-HU" smtClean="0"/>
              <a:pPr>
                <a:defRPr/>
              </a:pPr>
              <a:t>28</a:t>
            </a:fld>
            <a:endParaRPr lang="hu-HU" dirty="0"/>
          </a:p>
        </p:txBody>
      </p:sp>
      <p:sp>
        <p:nvSpPr>
          <p:cNvPr id="2" name="Прямоугольник 1"/>
          <p:cNvSpPr/>
          <p:nvPr/>
        </p:nvSpPr>
        <p:spPr>
          <a:xfrm>
            <a:off x="2987824" y="6582459"/>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https://www.eip-water.eu/funding</a:t>
            </a:r>
            <a:endParaRPr lang="uk-UA" sz="1100" dirty="0">
              <a:latin typeface="Times New Roman" pitchFamily="18" charset="0"/>
              <a:cs typeface="Times New Roman" pitchFamily="18" charset="0"/>
            </a:endParaRPr>
          </a:p>
        </p:txBody>
      </p:sp>
      <p:pic>
        <p:nvPicPr>
          <p:cNvPr id="296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03" t="14263" r="17891" b="19705"/>
          <a:stretch/>
        </p:blipFill>
        <p:spPr bwMode="auto">
          <a:xfrm>
            <a:off x="0" y="780798"/>
            <a:ext cx="9144000" cy="569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249487" y="-3049"/>
            <a:ext cx="6894513" cy="830997"/>
          </a:xfrm>
          <a:prstGeom prst="rect">
            <a:avLst/>
          </a:prstGeom>
          <a:solidFill>
            <a:schemeClr val="accent5">
              <a:lumMod val="40000"/>
              <a:lumOff val="60000"/>
            </a:schemeClr>
          </a:solidFill>
        </p:spPr>
        <p:txBody>
          <a:bodyPr wrap="square">
            <a:spAutoFit/>
          </a:bodyPr>
          <a:lstStyle/>
          <a:p>
            <a:pPr algn="ctr"/>
            <a:r>
              <a:rPr lang="uk-UA" sz="2400" b="1" dirty="0">
                <a:latin typeface="Times New Roman" panose="02020603050405020304" pitchFamily="18" charset="0"/>
                <a:ea typeface="Calibri" panose="020F0502020204030204" pitchFamily="34" charset="0"/>
              </a:rPr>
              <a:t>Фінансування інвестиційних проектів та дослідницьких програм</a:t>
            </a:r>
            <a:endParaRPr lang="en-US" sz="2400" dirty="0"/>
          </a:p>
        </p:txBody>
      </p:sp>
    </p:spTree>
    <p:extLst>
      <p:ext uri="{BB962C8B-B14F-4D97-AF65-F5344CB8AC3E}">
        <p14:creationId xmlns:p14="http://schemas.microsoft.com/office/powerpoint/2010/main" val="143064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3"/>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a:xfrm>
            <a:off x="8172400" y="6414789"/>
            <a:ext cx="762000" cy="365125"/>
          </a:xfrm>
        </p:spPr>
        <p:txBody>
          <a:bodyPr/>
          <a:lstStyle/>
          <a:p>
            <a:pPr>
              <a:defRPr/>
            </a:pPr>
            <a:fld id="{0AEB593D-4678-4364-9E8D-F7EADF1EAEA5}" type="slidenum">
              <a:rPr lang="hu-HU" smtClean="0"/>
              <a:pPr>
                <a:defRPr/>
              </a:pPr>
              <a:t>29</a:t>
            </a:fld>
            <a:endParaRPr lang="hu-HU" dirty="0"/>
          </a:p>
        </p:txBody>
      </p:sp>
      <p:sp>
        <p:nvSpPr>
          <p:cNvPr id="2" name="Прямоугольник 1"/>
          <p:cNvSpPr/>
          <p:nvPr/>
        </p:nvSpPr>
        <p:spPr>
          <a:xfrm>
            <a:off x="0" y="6582458"/>
            <a:ext cx="5580112"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https://www.iwlearn.net/abt_iwlearn</a:t>
            </a:r>
            <a:endParaRPr lang="uk-UA" sz="1100" dirty="0">
              <a:latin typeface="Times New Roman" pitchFamily="18" charset="0"/>
              <a:cs typeface="Times New Roman" pitchFamily="18" charset="0"/>
            </a:endParaRPr>
          </a:p>
        </p:txBody>
      </p:sp>
      <p:sp>
        <p:nvSpPr>
          <p:cNvPr id="8" name="Прямоугольник 7"/>
          <p:cNvSpPr/>
          <p:nvPr/>
        </p:nvSpPr>
        <p:spPr>
          <a:xfrm>
            <a:off x="2249487" y="-3049"/>
            <a:ext cx="6894513" cy="830997"/>
          </a:xfrm>
          <a:prstGeom prst="rect">
            <a:avLst/>
          </a:prstGeom>
          <a:solidFill>
            <a:schemeClr val="accent5">
              <a:lumMod val="40000"/>
              <a:lumOff val="60000"/>
            </a:schemeClr>
          </a:solidFill>
        </p:spPr>
        <p:txBody>
          <a:bodyPr wrap="square">
            <a:spAutoFit/>
          </a:bodyPr>
          <a:lstStyle/>
          <a:p>
            <a:pPr algn="ctr"/>
            <a:r>
              <a:rPr lang="uk-UA" sz="2400" b="1" dirty="0">
                <a:latin typeface="Times New Roman" panose="02020603050405020304" pitchFamily="18" charset="0"/>
                <a:ea typeface="Calibri" panose="020F0502020204030204" pitchFamily="34" charset="0"/>
              </a:rPr>
              <a:t>Міжнародна мережа </a:t>
            </a:r>
          </a:p>
          <a:p>
            <a:pPr algn="ctr"/>
            <a:r>
              <a:rPr lang="uk-UA" sz="2400" b="1" dirty="0">
                <a:latin typeface="Times New Roman" panose="02020603050405020304" pitchFamily="18" charset="0"/>
                <a:ea typeface="Calibri" panose="020F0502020204030204" pitchFamily="34" charset="0"/>
              </a:rPr>
              <a:t>обміну досвідом та ресурсами</a:t>
            </a:r>
            <a:endParaRPr lang="en-US" sz="2400" dirty="0"/>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63" t="46232" r="42858" b="31429"/>
          <a:stretch/>
        </p:blipFill>
        <p:spPr bwMode="auto">
          <a:xfrm>
            <a:off x="0" y="4725143"/>
            <a:ext cx="5580112" cy="18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696742" y="804198"/>
            <a:ext cx="3439809" cy="5355312"/>
          </a:xfrm>
          <a:prstGeom prst="rect">
            <a:avLst/>
          </a:prstGeom>
          <a:solidFill>
            <a:schemeClr val="accent2">
              <a:lumMod val="20000"/>
              <a:lumOff val="80000"/>
            </a:schemeClr>
          </a:solidFill>
        </p:spPr>
        <p:txBody>
          <a:bodyPr wrap="square">
            <a:spAutoFit/>
          </a:bodyPr>
          <a:lstStyle/>
          <a:p>
            <a:pPr algn="just"/>
            <a:r>
              <a:rPr lang="la-Latn" sz="1900" b="1" u="sng" dirty="0"/>
              <a:t>IW: LEARN </a:t>
            </a:r>
            <a:r>
              <a:rPr lang="la-Latn" sz="1900" dirty="0"/>
              <a:t>- </a:t>
            </a:r>
            <a:r>
              <a:rPr lang="uk-UA" sz="1900" dirty="0"/>
              <a:t>це Міжнародна мережа обміну знаннями і ресурсами по Глобальному екологічному фонду (</a:t>
            </a:r>
            <a:r>
              <a:rPr lang="la-Latn" sz="1900" dirty="0"/>
              <a:t>GEF). </a:t>
            </a:r>
            <a:endParaRPr lang="uk-UA" sz="1900" dirty="0"/>
          </a:p>
          <a:p>
            <a:pPr algn="ctr"/>
            <a:r>
              <a:rPr lang="uk-UA" sz="1900" dirty="0"/>
              <a:t>Проект </a:t>
            </a:r>
            <a:r>
              <a:rPr lang="la-Latn" sz="1900" b="1" u="sng" dirty="0"/>
              <a:t>IW: LEARN </a:t>
            </a:r>
            <a:r>
              <a:rPr lang="uk-UA" sz="1900" dirty="0"/>
              <a:t>був створений для посилення управління транскордонними водними ресурсами по всьому світу шляхом збору та обміну передовим досвідом, отриманих досвіду інноваційними рішеннями загальних проблем. Він сприяє навчанню керівників проектів, посадових осіб країн, установ-виконавців та інших партнерів.</a:t>
            </a:r>
          </a:p>
        </p:txBody>
      </p:sp>
      <p:pic>
        <p:nvPicPr>
          <p:cNvPr id="1945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097" t="22096" r="15068" b="9418"/>
          <a:stretch/>
        </p:blipFill>
        <p:spPr bwMode="auto">
          <a:xfrm>
            <a:off x="-3500" y="780799"/>
            <a:ext cx="5676493" cy="394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334" t="10917" r="79999" b="84388"/>
          <a:stretch/>
        </p:blipFill>
        <p:spPr bwMode="auto">
          <a:xfrm>
            <a:off x="2411760" y="4738274"/>
            <a:ext cx="1066880" cy="46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128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74958" y="980728"/>
            <a:ext cx="8712968" cy="5244769"/>
          </a:xfrm>
          <a:prstGeom prst="rect">
            <a:avLst/>
          </a:prstGeom>
          <a:solidFill>
            <a:schemeClr val="accent2">
              <a:lumMod val="20000"/>
              <a:lumOff val="80000"/>
            </a:schemeClr>
          </a:solidFill>
        </p:spPr>
        <p:txBody>
          <a:bodyPr wrap="square">
            <a:spAutoFit/>
          </a:bodyPr>
          <a:lstStyle/>
          <a:p>
            <a:pPr algn="just">
              <a:lnSpc>
                <a:spcPct val="107000"/>
              </a:lnSpc>
              <a:spcAft>
                <a:spcPts val="800"/>
              </a:spcAft>
            </a:pPr>
            <a:r>
              <a:rPr lang="uk-UA" sz="24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Освітня мета навчання:</a:t>
            </a:r>
          </a:p>
          <a:p>
            <a:pPr indent="623888" algn="just">
              <a:lnSpc>
                <a:spcPct val="107000"/>
              </a:lnSpc>
              <a:spcAft>
                <a:spcPts val="800"/>
              </a:spcAft>
            </a:pPr>
            <a:r>
              <a:rPr lang="uk-UA"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uk-UA" sz="2400" b="1" i="1" u="sng" dirty="0">
                <a:solidFill>
                  <a:srgbClr val="303030"/>
                </a:solidFill>
                <a:latin typeface="Arial" panose="020B0604020202020204" pitchFamily="34" charset="0"/>
                <a:ea typeface="Calibri" panose="020F0502020204030204" pitchFamily="34" charset="0"/>
                <a:cs typeface="Times New Roman" panose="02020603050405020304" pitchFamily="18" charset="0"/>
              </a:rPr>
              <a:t>Навчальна:</a:t>
            </a:r>
            <a:r>
              <a:rPr lang="uk-UA"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ознайомити слухачів з європейськими засадами водної політики і законодавчої бази європейської та української практик;</a:t>
            </a:r>
          </a:p>
          <a:p>
            <a:pPr indent="623888" algn="just">
              <a:lnSpc>
                <a:spcPct val="107000"/>
              </a:lnSpc>
              <a:spcAft>
                <a:spcPts val="800"/>
              </a:spcAft>
            </a:pPr>
            <a:r>
              <a:rPr lang="uk-UA"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uk-UA" sz="2400" b="1" i="1" u="sng" dirty="0">
                <a:solidFill>
                  <a:srgbClr val="303030"/>
                </a:solidFill>
                <a:latin typeface="Arial" panose="020B0604020202020204" pitchFamily="34" charset="0"/>
                <a:ea typeface="Calibri" panose="020F0502020204030204" pitchFamily="34" charset="0"/>
                <a:cs typeface="Times New Roman" panose="02020603050405020304" pitchFamily="18" charset="0"/>
              </a:rPr>
              <a:t>Розвивальна:</a:t>
            </a:r>
            <a:r>
              <a:rPr lang="uk-UA"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використовувати отримані знання у професійній діяльності;</a:t>
            </a:r>
          </a:p>
          <a:p>
            <a:pPr indent="623888" algn="just">
              <a:lnSpc>
                <a:spcPct val="107000"/>
              </a:lnSpc>
              <a:spcAft>
                <a:spcPts val="800"/>
              </a:spcAft>
            </a:pPr>
            <a:r>
              <a:rPr lang="uk-UA"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uk-UA" sz="2400" b="1" i="1" u="sng" dirty="0">
                <a:solidFill>
                  <a:srgbClr val="303030"/>
                </a:solidFill>
                <a:latin typeface="Arial" panose="020B0604020202020204" pitchFamily="34" charset="0"/>
                <a:ea typeface="Calibri" panose="020F0502020204030204" pitchFamily="34" charset="0"/>
                <a:cs typeface="Times New Roman" panose="02020603050405020304" pitchFamily="18" charset="0"/>
              </a:rPr>
              <a:t>Виховна:</a:t>
            </a:r>
            <a:r>
              <a:rPr lang="uk-UA"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розвивати ощадливе ставлення до використання водних ресурсів. </a:t>
            </a:r>
          </a:p>
          <a:p>
            <a:pPr algn="just">
              <a:lnSpc>
                <a:spcPct val="107000"/>
              </a:lnSpc>
              <a:spcAft>
                <a:spcPts val="800"/>
              </a:spcAft>
            </a:pPr>
            <a:r>
              <a:rPr lang="uk-UA" sz="24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Ключові слова: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водне</a:t>
            </a:r>
            <a:r>
              <a:rPr lang="ru-RU"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законодавство</a:t>
            </a:r>
            <a:r>
              <a:rPr lang="ru-RU"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водні</a:t>
            </a:r>
            <a:r>
              <a:rPr lang="ru-RU"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ресурси</a:t>
            </a:r>
            <a:r>
              <a:rPr lang="ru-RU"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інтегральне</a:t>
            </a:r>
            <a:r>
              <a:rPr lang="ru-RU"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управління</a:t>
            </a:r>
            <a:r>
              <a:rPr lang="ru-RU"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водопостачання</a:t>
            </a:r>
            <a:r>
              <a:rPr lang="ru-RU"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rPr>
              <a:t>, </a:t>
            </a:r>
            <a:r>
              <a:rPr lang="ru-RU" sz="2400" b="1" i="1" dirty="0" err="1">
                <a:solidFill>
                  <a:srgbClr val="303030"/>
                </a:solidFill>
                <a:latin typeface="Arial" panose="020B0604020202020204" pitchFamily="34" charset="0"/>
                <a:ea typeface="Calibri" panose="020F0502020204030204" pitchFamily="34" charset="0"/>
                <a:cs typeface="Times New Roman" panose="02020603050405020304" pitchFamily="18" charset="0"/>
              </a:rPr>
              <a:t>водокористування</a:t>
            </a:r>
            <a:endParaRPr lang="uk-UA" sz="2400" b="1" i="1" dirty="0">
              <a:solidFill>
                <a:srgbClr val="30303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3</a:t>
            </a:fld>
            <a:endParaRPr lang="hu-HU"/>
          </a:p>
        </p:txBody>
      </p:sp>
    </p:spTree>
    <p:extLst>
      <p:ext uri="{BB962C8B-B14F-4D97-AF65-F5344CB8AC3E}">
        <p14:creationId xmlns:p14="http://schemas.microsoft.com/office/powerpoint/2010/main" val="833339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27"/>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30</a:t>
            </a:fld>
            <a:endParaRPr lang="hu-HU"/>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57" t="6898" r="18059" b="21164"/>
          <a:stretch/>
        </p:blipFill>
        <p:spPr bwMode="auto">
          <a:xfrm>
            <a:off x="2245255" y="-9028"/>
            <a:ext cx="6898744" cy="653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28" t="20952" r="54762" b="56000"/>
          <a:stretch/>
        </p:blipFill>
        <p:spPr bwMode="auto">
          <a:xfrm>
            <a:off x="-13642" y="2495153"/>
            <a:ext cx="2258898" cy="17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196" t="22097" r="73289" b="53407"/>
          <a:stretch/>
        </p:blipFill>
        <p:spPr bwMode="auto">
          <a:xfrm>
            <a:off x="-13643" y="730247"/>
            <a:ext cx="2258898" cy="177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ÐÐ°ÑÑÐ¸Ð½ÐºÐ¸ Ð¿Ð¾ Ð·Ð°Ð¿ÑÐ¾ÑÑ Ð²Ð¾Ð´Ð½Ñ ÑÐ½Ð½Ð¾Ð²Ð°ÑÑÑ ÑÐ½ÑÐ¾Ð³ÑÐ°ÑÑÐº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3204" y="0"/>
            <a:ext cx="3103132" cy="71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829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31</a:t>
            </a:fld>
            <a:endParaRPr lang="hu-HU"/>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638" t="6864" r="17966" b="21299"/>
          <a:stretch/>
        </p:blipFill>
        <p:spPr bwMode="auto">
          <a:xfrm>
            <a:off x="2249488" y="1"/>
            <a:ext cx="6894512"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ÐÐ°ÑÑÐ¸Ð½ÐºÐ¸ Ð¿Ð¾ Ð·Ð°Ð¿ÑÐ¾ÑÑ Ð²Ð¾Ð´Ð° Ñ Ð·Ð´Ð¾ÑÐ¾Ð²'Ñ Ð»ÑÐ´Ð¸Ð½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32857"/>
            <a:ext cx="2249488" cy="174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856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32</a:t>
            </a:fld>
            <a:endParaRPr lang="hu-HU"/>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84" t="20796" r="18767" b="28650"/>
          <a:stretch/>
        </p:blipFill>
        <p:spPr bwMode="auto">
          <a:xfrm>
            <a:off x="2223246" y="0"/>
            <a:ext cx="6920754"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ÐÐ¾ÑÐ¾Ð¶ÐµÐµ Ð¸Ð·Ð¾Ð±ÑÐ°Ð¶ÐµÐ½Ð¸Ð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492896"/>
            <a:ext cx="2232809" cy="209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682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9"/>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2249487" y="-3049"/>
            <a:ext cx="6894513" cy="692497"/>
          </a:xfrm>
          <a:prstGeom prst="rect">
            <a:avLst/>
          </a:prstGeom>
          <a:solidFill>
            <a:schemeClr val="accent5">
              <a:lumMod val="40000"/>
              <a:lumOff val="60000"/>
            </a:schemeClr>
          </a:solidFill>
        </p:spPr>
        <p:txBody>
          <a:bodyPr wrap="square">
            <a:spAutoFit/>
          </a:bodyPr>
          <a:lstStyle/>
          <a:p>
            <a:pPr algn="ctr"/>
            <a:r>
              <a:rPr lang="ru-RU" sz="2800" b="1" dirty="0">
                <a:latin typeface="Times New Roman" panose="02020603050405020304" pitchFamily="18" charset="0"/>
                <a:ea typeface="Calibri" panose="020F0502020204030204" pitchFamily="34" charset="0"/>
              </a:rPr>
              <a:t>В </a:t>
            </a:r>
            <a:r>
              <a:rPr lang="ru-RU" sz="2800" b="1" dirty="0" err="1">
                <a:latin typeface="Times New Roman" panose="02020603050405020304" pitchFamily="18" charset="0"/>
                <a:ea typeface="Calibri" panose="020F0502020204030204" pitchFamily="34" charset="0"/>
              </a:rPr>
              <a:t>яких</a:t>
            </a:r>
            <a:r>
              <a:rPr lang="ru-RU" sz="2800" b="1" dirty="0">
                <a:latin typeface="Times New Roman" panose="02020603050405020304" pitchFamily="18" charset="0"/>
                <a:ea typeface="Calibri" panose="020F0502020204030204" pitchFamily="34" charset="0"/>
              </a:rPr>
              <a:t> </a:t>
            </a:r>
            <a:r>
              <a:rPr lang="ru-RU" sz="2800" b="1" dirty="0" err="1">
                <a:latin typeface="Times New Roman" panose="02020603050405020304" pitchFamily="18" charset="0"/>
                <a:ea typeface="Calibri" panose="020F0502020204030204" pitchFamily="34" charset="0"/>
              </a:rPr>
              <a:t>країнах</a:t>
            </a:r>
            <a:r>
              <a:rPr lang="ru-RU" sz="2800" b="1" dirty="0">
                <a:latin typeface="Times New Roman" panose="02020603050405020304" pitchFamily="18" charset="0"/>
                <a:ea typeface="Calibri" panose="020F0502020204030204" pitchFamily="34" charset="0"/>
              </a:rPr>
              <a:t> </a:t>
            </a:r>
            <a:r>
              <a:rPr lang="ru-RU" sz="2800" b="1" dirty="0" err="1">
                <a:latin typeface="Times New Roman" panose="02020603050405020304" pitchFamily="18" charset="0"/>
                <a:ea typeface="Calibri" panose="020F0502020204030204" pitchFamily="34" charset="0"/>
              </a:rPr>
              <a:t>вигідно</a:t>
            </a:r>
            <a:r>
              <a:rPr lang="ru-RU" sz="2800" b="1" dirty="0">
                <a:latin typeface="Times New Roman" panose="02020603050405020304" pitchFamily="18" charset="0"/>
                <a:ea typeface="Calibri" panose="020F0502020204030204" pitchFamily="34" charset="0"/>
              </a:rPr>
              <a:t> </a:t>
            </a:r>
            <a:r>
              <a:rPr lang="ru-RU" sz="2800" b="1" dirty="0" err="1">
                <a:latin typeface="Times New Roman" panose="02020603050405020304" pitchFamily="18" charset="0"/>
                <a:ea typeface="Calibri" panose="020F0502020204030204" pitchFamily="34" charset="0"/>
              </a:rPr>
              <a:t>торгувати</a:t>
            </a:r>
            <a:r>
              <a:rPr lang="ru-RU" sz="2800" b="1" dirty="0">
                <a:latin typeface="Times New Roman" panose="02020603050405020304" pitchFamily="18" charset="0"/>
                <a:ea typeface="Calibri" panose="020F0502020204030204" pitchFamily="34" charset="0"/>
              </a:rPr>
              <a:t> водою</a:t>
            </a:r>
          </a:p>
          <a:p>
            <a:pPr algn="ctr"/>
            <a:endParaRPr lang="en-US" sz="1100" dirty="0"/>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33</a:t>
            </a:fld>
            <a:endParaRPr lang="hu-HU"/>
          </a:p>
        </p:txBody>
      </p:sp>
      <p:sp>
        <p:nvSpPr>
          <p:cNvPr id="8" name="Прямоугольник 7"/>
          <p:cNvSpPr/>
          <p:nvPr/>
        </p:nvSpPr>
        <p:spPr>
          <a:xfrm>
            <a:off x="0" y="6550223"/>
            <a:ext cx="8475567" cy="307777"/>
          </a:xfrm>
          <a:prstGeom prst="rect">
            <a:avLst/>
          </a:prstGeom>
        </p:spPr>
        <p:txBody>
          <a:bodyPr wrap="square">
            <a:spAutoFit/>
          </a:bodyPr>
          <a:lstStyle/>
          <a:p>
            <a:pPr algn="ctr"/>
            <a:r>
              <a:rPr lang="la-Latn" sz="1400" dirty="0"/>
              <a:t>http://finance.bigmir.net/news/economics/13120-V-kakih-stranah-vygodno-torgovat--vodoj--infografika-</a:t>
            </a:r>
            <a:endParaRPr lang="uk-UA" sz="1400" dirty="0"/>
          </a:p>
        </p:txBody>
      </p:sp>
      <p:pic>
        <p:nvPicPr>
          <p:cNvPr id="27650" name="Picture 2" descr="ÐÐ¾Ð»ÑÑÐµ Ð²ÑÐµÐ³Ð¾ Ð¾Ñ Ð½ÐµÑÐ²Ð°ÑÐºÐ¸ Ð¿Ð¸ÑÑÐµÐ²Ð¾Ð¹ Ð²Ð¾Ð´Ñ ÑÑÑÐ°Ð´Ð°ÑÑ Ð¶Ð¸ÑÐµÐ»Ð¸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168"/>
            <a:ext cx="9122402" cy="471848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0" y="5373656"/>
            <a:ext cx="9122402" cy="1200329"/>
          </a:xfrm>
          <a:prstGeom prst="rect">
            <a:avLst/>
          </a:prstGeom>
          <a:solidFill>
            <a:schemeClr val="accent5">
              <a:lumMod val="20000"/>
              <a:lumOff val="80000"/>
            </a:schemeClr>
          </a:solidFill>
        </p:spPr>
        <p:txBody>
          <a:bodyPr wrap="square">
            <a:spAutoFit/>
          </a:bodyPr>
          <a:lstStyle/>
          <a:p>
            <a:pPr algn="just"/>
            <a:r>
              <a:rPr lang="uk-UA" dirty="0"/>
              <a:t>Менш ніж через сорок років, 2/3 людства почнуть відчувати серйозну нестачу води, заявили вчені в ході Міжнародного форуму води, що відбувся у Франції (2012 р). Найбільше питної води у світі споживає Індія (200 трлн. Галонів на рік) і Китай (150 трлн. Галонів на рік). І в цих країнах вже відчутний її дефіцит.</a:t>
            </a:r>
          </a:p>
        </p:txBody>
      </p:sp>
    </p:spTree>
    <p:extLst>
      <p:ext uri="{BB962C8B-B14F-4D97-AF65-F5344CB8AC3E}">
        <p14:creationId xmlns:p14="http://schemas.microsoft.com/office/powerpoint/2010/main" val="217063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9"/>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3203848" y="-3049"/>
            <a:ext cx="5940152" cy="707886"/>
          </a:xfrm>
          <a:prstGeom prst="rect">
            <a:avLst/>
          </a:prstGeom>
          <a:solidFill>
            <a:schemeClr val="accent5">
              <a:lumMod val="40000"/>
              <a:lumOff val="60000"/>
            </a:schemeClr>
          </a:solidFill>
        </p:spPr>
        <p:txBody>
          <a:bodyPr wrap="square">
            <a:spAutoFit/>
          </a:bodyPr>
          <a:lstStyle/>
          <a:p>
            <a:pPr algn="ctr"/>
            <a:r>
              <a:rPr lang="ru-RU" sz="2000" b="1" dirty="0" err="1">
                <a:latin typeface="Times New Roman" panose="02020603050405020304" pitchFamily="18" charset="0"/>
                <a:ea typeface="Calibri" panose="020F0502020204030204" pitchFamily="34" charset="0"/>
              </a:rPr>
              <a:t>Сучасний</a:t>
            </a:r>
            <a:r>
              <a:rPr lang="ru-RU" sz="2000" b="1" dirty="0">
                <a:latin typeface="Times New Roman" panose="02020603050405020304" pitchFamily="18" charset="0"/>
                <a:ea typeface="Calibri" panose="020F0502020204030204" pitchFamily="34" charset="0"/>
              </a:rPr>
              <a:t> курс </a:t>
            </a:r>
            <a:r>
              <a:rPr lang="ru-RU" sz="2000" b="1" dirty="0" err="1">
                <a:latin typeface="Times New Roman" panose="02020603050405020304" pitchFamily="18" charset="0"/>
                <a:ea typeface="Calibri" panose="020F0502020204030204" pitchFamily="34" charset="0"/>
              </a:rPr>
              <a:t>водної</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політики</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країн</a:t>
            </a:r>
            <a:r>
              <a:rPr lang="ru-RU" sz="2000" b="1" dirty="0">
                <a:latin typeface="Times New Roman" panose="02020603050405020304" pitchFamily="18" charset="0"/>
                <a:ea typeface="Calibri" panose="020F0502020204030204" pitchFamily="34" charset="0"/>
              </a:rPr>
              <a:t> ЄС:</a:t>
            </a:r>
          </a:p>
          <a:p>
            <a:pPr algn="ctr"/>
            <a:r>
              <a:rPr lang="ru-RU" sz="2000" b="1" dirty="0" err="1">
                <a:latin typeface="Times New Roman" panose="02020603050405020304" pitchFamily="18" charset="0"/>
                <a:ea typeface="Calibri" panose="020F0502020204030204" pitchFamily="34" charset="0"/>
              </a:rPr>
              <a:t>технології</a:t>
            </a:r>
            <a:r>
              <a:rPr lang="ru-RU" sz="2000" b="1" dirty="0">
                <a:latin typeface="Times New Roman" panose="02020603050405020304" pitchFamily="18" charset="0"/>
                <a:ea typeface="Calibri" panose="020F0502020204030204" pitchFamily="34" charset="0"/>
              </a:rPr>
              <a:t> </a:t>
            </a:r>
            <a:r>
              <a:rPr lang="ru-RU" sz="2000" b="1" dirty="0" err="1">
                <a:latin typeface="Times New Roman" panose="02020603050405020304" pitchFamily="18" charset="0"/>
                <a:ea typeface="Calibri" panose="020F0502020204030204" pitchFamily="34" charset="0"/>
              </a:rPr>
              <a:t>опріснення</a:t>
            </a:r>
            <a:r>
              <a:rPr lang="ru-RU" sz="2000" b="1" dirty="0">
                <a:latin typeface="Times New Roman" panose="02020603050405020304" pitchFamily="18" charset="0"/>
                <a:ea typeface="Calibri" panose="020F0502020204030204" pitchFamily="34" charset="0"/>
              </a:rPr>
              <a:t> </a:t>
            </a:r>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34</a:t>
            </a:fld>
            <a:endParaRPr lang="hu-HU"/>
          </a:p>
        </p:txBody>
      </p:sp>
      <p:sp>
        <p:nvSpPr>
          <p:cNvPr id="8" name="Прямоугольник 7"/>
          <p:cNvSpPr/>
          <p:nvPr/>
        </p:nvSpPr>
        <p:spPr>
          <a:xfrm>
            <a:off x="2051720" y="6550223"/>
            <a:ext cx="5868144" cy="307777"/>
          </a:xfrm>
          <a:prstGeom prst="rect">
            <a:avLst/>
          </a:prstGeom>
        </p:spPr>
        <p:txBody>
          <a:bodyPr wrap="square">
            <a:spAutoFit/>
          </a:bodyPr>
          <a:lstStyle/>
          <a:p>
            <a:pPr algn="ctr"/>
            <a:r>
              <a:rPr lang="la-Latn" sz="1400" dirty="0"/>
              <a:t>http://www.atomic-energy.ru/photo/71897</a:t>
            </a:r>
            <a:endParaRPr lang="uk-UA" sz="1400" dirty="0"/>
          </a:p>
        </p:txBody>
      </p:sp>
      <p:sp>
        <p:nvSpPr>
          <p:cNvPr id="4" name="Прямоугольник 3"/>
          <p:cNvSpPr/>
          <p:nvPr/>
        </p:nvSpPr>
        <p:spPr>
          <a:xfrm>
            <a:off x="0" y="696375"/>
            <a:ext cx="9143999" cy="5078313"/>
          </a:xfrm>
          <a:prstGeom prst="rect">
            <a:avLst/>
          </a:prstGeom>
        </p:spPr>
        <p:txBody>
          <a:bodyPr wrap="square">
            <a:spAutoFit/>
          </a:bodyPr>
          <a:lstStyle/>
          <a:p>
            <a:pPr algn="just"/>
            <a:r>
              <a:rPr lang="uk-UA" dirty="0"/>
              <a:t>Для підвищення екологічної безпеки та вдосконалення технології опріснення необхідно вирішити глобальну науково-технологічне завдання - створення комплексної системи водопостачання на основі нової концепції, що включає використання нових високоефективних методів опріснення, таких як :</a:t>
            </a:r>
          </a:p>
          <a:p>
            <a:pPr marL="342900" indent="-342900" algn="just">
              <a:buAutoNum type="arabicParenR"/>
            </a:pPr>
            <a:r>
              <a:rPr lang="uk-UA" b="1" i="1" u="sng" dirty="0"/>
              <a:t>Ядерне опріснення </a:t>
            </a:r>
            <a:r>
              <a:rPr lang="uk-UA" dirty="0"/>
              <a:t>- </a:t>
            </a:r>
            <a:r>
              <a:rPr lang="ru-RU" dirty="0" err="1"/>
              <a:t>дистиляції</a:t>
            </a:r>
            <a:r>
              <a:rPr lang="ru-RU" dirty="0"/>
              <a:t> з </a:t>
            </a:r>
            <a:r>
              <a:rPr lang="ru-RU" dirty="0" err="1"/>
              <a:t>допомогою</a:t>
            </a:r>
            <a:r>
              <a:rPr lang="ru-RU" dirty="0"/>
              <a:t> </a:t>
            </a:r>
            <a:r>
              <a:rPr lang="ru-RU" dirty="0" err="1"/>
              <a:t>теплової</a:t>
            </a:r>
            <a:r>
              <a:rPr lang="ru-RU" dirty="0"/>
              <a:t> </a:t>
            </a:r>
            <a:r>
              <a:rPr lang="ru-RU" dirty="0" err="1"/>
              <a:t>енергії</a:t>
            </a:r>
            <a:r>
              <a:rPr lang="ru-RU" dirty="0"/>
              <a:t>, в тому </a:t>
            </a:r>
            <a:r>
              <a:rPr lang="ru-RU" dirty="0" err="1"/>
              <a:t>числі</a:t>
            </a:r>
            <a:r>
              <a:rPr lang="ru-RU" dirty="0"/>
              <a:t> ядерного </a:t>
            </a:r>
            <a:r>
              <a:rPr lang="ru-RU" dirty="0" err="1"/>
              <a:t>опріснення</a:t>
            </a:r>
            <a:r>
              <a:rPr lang="ru-RU" dirty="0"/>
              <a:t>. При </a:t>
            </a:r>
            <a:r>
              <a:rPr lang="ru-RU" dirty="0" err="1"/>
              <a:t>дистиляції</a:t>
            </a:r>
            <a:r>
              <a:rPr lang="ru-RU" dirty="0"/>
              <a:t> солона вода доводиться до </a:t>
            </a:r>
            <a:r>
              <a:rPr lang="ru-RU" dirty="0" err="1"/>
              <a:t>кипіння</a:t>
            </a:r>
            <a:r>
              <a:rPr lang="ru-RU" dirty="0"/>
              <a:t>, </a:t>
            </a:r>
            <a:r>
              <a:rPr lang="ru-RU" dirty="0" err="1"/>
              <a:t>одержуваний</a:t>
            </a:r>
            <a:r>
              <a:rPr lang="ru-RU" dirty="0"/>
              <a:t> пар </a:t>
            </a:r>
            <a:r>
              <a:rPr lang="ru-RU" dirty="0" err="1"/>
              <a:t>виводиться</a:t>
            </a:r>
            <a:r>
              <a:rPr lang="ru-RU" dirty="0"/>
              <a:t> з </a:t>
            </a:r>
            <a:r>
              <a:rPr lang="ru-RU" dirty="0" err="1"/>
              <a:t>системи</a:t>
            </a:r>
            <a:r>
              <a:rPr lang="ru-RU" dirty="0"/>
              <a:t> і </a:t>
            </a:r>
            <a:r>
              <a:rPr lang="ru-RU" dirty="0" err="1"/>
              <a:t>конденсується</a:t>
            </a:r>
            <a:r>
              <a:rPr lang="ru-RU" dirty="0"/>
              <a:t> з </a:t>
            </a:r>
            <a:r>
              <a:rPr lang="ru-RU" dirty="0" err="1"/>
              <a:t>утворенням</a:t>
            </a:r>
            <a:r>
              <a:rPr lang="ru-RU" dirty="0"/>
              <a:t> </a:t>
            </a:r>
            <a:r>
              <a:rPr lang="ru-RU" dirty="0" err="1"/>
              <a:t>прісної</a:t>
            </a:r>
            <a:r>
              <a:rPr lang="ru-RU" dirty="0"/>
              <a:t> води. </a:t>
            </a:r>
            <a:r>
              <a:rPr lang="ru-RU" dirty="0" err="1"/>
              <a:t>Якщо</a:t>
            </a:r>
            <a:r>
              <a:rPr lang="ru-RU" dirty="0"/>
              <a:t> в </a:t>
            </a:r>
            <a:r>
              <a:rPr lang="ru-RU" dirty="0" err="1"/>
              <a:t>якості</a:t>
            </a:r>
            <a:r>
              <a:rPr lang="ru-RU" dirty="0"/>
              <a:t> </a:t>
            </a:r>
            <a:r>
              <a:rPr lang="ru-RU" dirty="0" err="1"/>
              <a:t>джерела</a:t>
            </a:r>
            <a:r>
              <a:rPr lang="ru-RU" dirty="0"/>
              <a:t> тепла </a:t>
            </a:r>
            <a:r>
              <a:rPr lang="ru-RU" dirty="0" err="1"/>
              <a:t>використовується</a:t>
            </a:r>
            <a:r>
              <a:rPr lang="ru-RU" dirty="0"/>
              <a:t> </a:t>
            </a:r>
            <a:r>
              <a:rPr lang="ru-RU" dirty="0" err="1"/>
              <a:t>ядерний</a:t>
            </a:r>
            <a:r>
              <a:rPr lang="ru-RU" dirty="0"/>
              <a:t> реактор</a:t>
            </a:r>
            <a:r>
              <a:rPr lang="uk-UA" dirty="0"/>
              <a:t>;</a:t>
            </a:r>
            <a:r>
              <a:rPr lang="ru-RU" dirty="0"/>
              <a:t> </a:t>
            </a:r>
            <a:endParaRPr lang="uk-UA" dirty="0"/>
          </a:p>
          <a:p>
            <a:pPr marL="342900" indent="-342900" algn="just">
              <a:buAutoNum type="arabicParenR"/>
            </a:pPr>
            <a:r>
              <a:rPr lang="uk-UA" b="1" i="1" u="sng" dirty="0"/>
              <a:t>Мембранне опріснення </a:t>
            </a:r>
            <a:r>
              <a:rPr lang="ru-RU" b="1" i="1" u="sng" dirty="0"/>
              <a:t>(</a:t>
            </a:r>
            <a:r>
              <a:rPr lang="ru-RU" b="1" i="1" u="sng" dirty="0" err="1"/>
              <a:t>зворотний</a:t>
            </a:r>
            <a:r>
              <a:rPr lang="ru-RU" b="1" i="1" u="sng" dirty="0"/>
              <a:t> осмос та </a:t>
            </a:r>
            <a:r>
              <a:rPr lang="ru-RU" b="1" i="1" u="sng" dirty="0" err="1"/>
              <a:t>мембранний</a:t>
            </a:r>
            <a:r>
              <a:rPr lang="ru-RU" b="1" i="1" u="sng" dirty="0"/>
              <a:t> </a:t>
            </a:r>
            <a:r>
              <a:rPr lang="ru-RU" b="1" i="1" u="sng" dirty="0" err="1"/>
              <a:t>електродіаліз</a:t>
            </a:r>
            <a:r>
              <a:rPr lang="ru-RU" b="1" i="1" u="sng" dirty="0"/>
              <a:t>):</a:t>
            </a:r>
          </a:p>
          <a:p>
            <a:pPr algn="just"/>
            <a:r>
              <a:rPr lang="ru-RU" b="1" i="1" u="sng" dirty="0"/>
              <a:t>а) </a:t>
            </a:r>
            <a:r>
              <a:rPr lang="ru-RU" i="1" u="sng" dirty="0" err="1"/>
              <a:t>мембранний</a:t>
            </a:r>
            <a:r>
              <a:rPr lang="ru-RU" i="1" u="sng" dirty="0"/>
              <a:t> метод </a:t>
            </a:r>
            <a:r>
              <a:rPr lang="ru-RU" i="1" u="sng" dirty="0" err="1"/>
              <a:t>зворотного</a:t>
            </a:r>
            <a:r>
              <a:rPr lang="ru-RU" i="1" u="sng" dirty="0"/>
              <a:t> осмосу </a:t>
            </a:r>
            <a:r>
              <a:rPr lang="ru-RU" dirty="0" err="1"/>
              <a:t>заснований</a:t>
            </a:r>
            <a:r>
              <a:rPr lang="ru-RU" dirty="0"/>
              <a:t> на «</a:t>
            </a:r>
            <a:r>
              <a:rPr lang="ru-RU" dirty="0" err="1"/>
              <a:t>фільтрації</a:t>
            </a:r>
            <a:r>
              <a:rPr lang="ru-RU" dirty="0"/>
              <a:t>» </a:t>
            </a:r>
            <a:r>
              <a:rPr lang="ru-RU" dirty="0" err="1"/>
              <a:t>солоної</a:t>
            </a:r>
            <a:r>
              <a:rPr lang="ru-RU" dirty="0"/>
              <a:t> води </a:t>
            </a:r>
            <a:r>
              <a:rPr lang="ru-RU" dirty="0" err="1"/>
              <a:t>під</a:t>
            </a:r>
            <a:r>
              <a:rPr lang="ru-RU" dirty="0"/>
              <a:t> </a:t>
            </a:r>
            <a:r>
              <a:rPr lang="ru-RU" dirty="0" err="1"/>
              <a:t>дією</a:t>
            </a:r>
            <a:r>
              <a:rPr lang="ru-RU" dirty="0"/>
              <a:t> перепаду </a:t>
            </a:r>
            <a:r>
              <a:rPr lang="ru-RU" dirty="0" err="1"/>
              <a:t>тиску</a:t>
            </a:r>
            <a:r>
              <a:rPr lang="ru-RU" dirty="0"/>
              <a:t> через </a:t>
            </a:r>
            <a:r>
              <a:rPr lang="ru-RU" dirty="0" err="1"/>
              <a:t>напівпроникні</a:t>
            </a:r>
            <a:r>
              <a:rPr lang="ru-RU" dirty="0"/>
              <a:t> </a:t>
            </a:r>
            <a:r>
              <a:rPr lang="ru-RU" dirty="0" err="1"/>
              <a:t>мембрани</a:t>
            </a:r>
            <a:r>
              <a:rPr lang="ru-RU" dirty="0"/>
              <a:t>, </a:t>
            </a:r>
            <a:r>
              <a:rPr lang="ru-RU" dirty="0" err="1"/>
              <a:t>проникні</a:t>
            </a:r>
            <a:r>
              <a:rPr lang="ru-RU" dirty="0"/>
              <a:t> для молекул води, але </a:t>
            </a:r>
            <a:r>
              <a:rPr lang="ru-RU" dirty="0" err="1"/>
              <a:t>непроникні</a:t>
            </a:r>
            <a:r>
              <a:rPr lang="ru-RU" dirty="0"/>
              <a:t> для солей, при </a:t>
            </a:r>
            <a:r>
              <a:rPr lang="ru-RU" dirty="0" err="1"/>
              <a:t>цьому</a:t>
            </a:r>
            <a:r>
              <a:rPr lang="ru-RU" dirty="0"/>
              <a:t> перепад </a:t>
            </a:r>
            <a:r>
              <a:rPr lang="ru-RU" dirty="0" err="1"/>
              <a:t>тиску</a:t>
            </a:r>
            <a:r>
              <a:rPr lang="ru-RU" dirty="0"/>
              <a:t> повинен бути </a:t>
            </a:r>
            <a:r>
              <a:rPr lang="ru-RU" dirty="0" err="1"/>
              <a:t>більше</a:t>
            </a:r>
            <a:r>
              <a:rPr lang="ru-RU" dirty="0"/>
              <a:t> так званого </a:t>
            </a:r>
            <a:r>
              <a:rPr lang="ru-RU" dirty="0" err="1"/>
              <a:t>осмотичного</a:t>
            </a:r>
            <a:r>
              <a:rPr lang="ru-RU" dirty="0"/>
              <a:t> </a:t>
            </a:r>
            <a:r>
              <a:rPr lang="ru-RU" dirty="0" err="1"/>
              <a:t>тиску</a:t>
            </a:r>
            <a:r>
              <a:rPr lang="ru-RU" dirty="0"/>
              <a:t> (~ 30 атм. для </a:t>
            </a:r>
            <a:r>
              <a:rPr lang="ru-RU" dirty="0" err="1"/>
              <a:t>морської</a:t>
            </a:r>
            <a:r>
              <a:rPr lang="ru-RU" dirty="0"/>
              <a:t> води)</a:t>
            </a:r>
            <a:r>
              <a:rPr lang="uk-UA" dirty="0"/>
              <a:t>; </a:t>
            </a:r>
          </a:p>
          <a:p>
            <a:pPr algn="just"/>
            <a:r>
              <a:rPr lang="uk-UA" b="1" i="1" dirty="0"/>
              <a:t>б)</a:t>
            </a:r>
            <a:r>
              <a:rPr lang="ru-RU" b="1" i="1" dirty="0"/>
              <a:t> </a:t>
            </a:r>
            <a:r>
              <a:rPr lang="ru-RU" i="1" u="sng" dirty="0"/>
              <a:t>при мембранному </a:t>
            </a:r>
            <a:r>
              <a:rPr lang="ru-RU" i="1" u="sng" dirty="0" err="1"/>
              <a:t>електродіалізі</a:t>
            </a:r>
            <a:r>
              <a:rPr lang="ru-RU" dirty="0"/>
              <a:t>, </a:t>
            </a:r>
            <a:r>
              <a:rPr lang="ru-RU" dirty="0" err="1"/>
              <a:t>навпаки</a:t>
            </a:r>
            <a:r>
              <a:rPr lang="ru-RU" dirty="0"/>
              <a:t>, через так </a:t>
            </a:r>
            <a:r>
              <a:rPr lang="ru-RU" dirty="0" err="1"/>
              <a:t>звані</a:t>
            </a:r>
            <a:r>
              <a:rPr lang="ru-RU" dirty="0"/>
              <a:t> </a:t>
            </a:r>
            <a:r>
              <a:rPr lang="ru-RU" dirty="0" err="1"/>
              <a:t>іонообмінні</a:t>
            </a:r>
            <a:r>
              <a:rPr lang="ru-RU" dirty="0"/>
              <a:t> </a:t>
            </a:r>
            <a:r>
              <a:rPr lang="ru-RU" dirty="0" err="1"/>
              <a:t>мембрани</a:t>
            </a:r>
            <a:r>
              <a:rPr lang="ru-RU" dirty="0"/>
              <a:t> </a:t>
            </a:r>
            <a:r>
              <a:rPr lang="ru-RU" dirty="0" err="1"/>
              <a:t>проникають</a:t>
            </a:r>
            <a:r>
              <a:rPr lang="ru-RU" dirty="0"/>
              <a:t> </a:t>
            </a:r>
            <a:r>
              <a:rPr lang="ru-RU" dirty="0" err="1"/>
              <a:t>іони</a:t>
            </a:r>
            <a:r>
              <a:rPr lang="ru-RU" dirty="0"/>
              <a:t>, а в </a:t>
            </a:r>
            <a:r>
              <a:rPr lang="ru-RU" dirty="0" err="1"/>
              <a:t>каналі</a:t>
            </a:r>
            <a:r>
              <a:rPr lang="ru-RU" dirty="0"/>
              <a:t> </a:t>
            </a:r>
            <a:r>
              <a:rPr lang="ru-RU" dirty="0" err="1"/>
              <a:t>залишається</a:t>
            </a:r>
            <a:r>
              <a:rPr lang="ru-RU" dirty="0"/>
              <a:t> </a:t>
            </a:r>
            <a:r>
              <a:rPr lang="ru-RU" dirty="0" err="1"/>
              <a:t>прісна</a:t>
            </a:r>
            <a:r>
              <a:rPr lang="ru-RU" dirty="0"/>
              <a:t> вода.</a:t>
            </a:r>
          </a:p>
          <a:p>
            <a:pPr algn="just"/>
            <a:r>
              <a:rPr lang="ru-RU" dirty="0"/>
              <a:t>3) </a:t>
            </a:r>
            <a:r>
              <a:rPr lang="uk-UA" i="1" u="sng" dirty="0"/>
              <a:t>гібридні технології опріснення  </a:t>
            </a:r>
            <a:r>
              <a:rPr lang="uk-UA" dirty="0"/>
              <a:t>основані на двох попередніх технологіях, </a:t>
            </a:r>
            <a:r>
              <a:rPr lang="ru-RU" dirty="0" err="1"/>
              <a:t>тобто</a:t>
            </a:r>
            <a:r>
              <a:rPr lang="ru-RU" dirty="0"/>
              <a:t> </a:t>
            </a:r>
            <a:r>
              <a:rPr lang="ru-RU" dirty="0" err="1"/>
              <a:t>можуть</a:t>
            </a:r>
            <a:r>
              <a:rPr lang="ru-RU" dirty="0"/>
              <a:t> </a:t>
            </a:r>
            <a:r>
              <a:rPr lang="ru-RU" dirty="0" err="1"/>
              <a:t>використовуватися</a:t>
            </a:r>
            <a:r>
              <a:rPr lang="ru-RU" dirty="0"/>
              <a:t> на </a:t>
            </a:r>
            <a:r>
              <a:rPr lang="ru-RU" dirty="0" err="1"/>
              <a:t>ядерних</a:t>
            </a:r>
            <a:r>
              <a:rPr lang="ru-RU" dirty="0"/>
              <a:t> </a:t>
            </a:r>
            <a:r>
              <a:rPr lang="ru-RU" dirty="0" err="1"/>
              <a:t>об'єктах</a:t>
            </a:r>
            <a:r>
              <a:rPr lang="ru-RU" dirty="0"/>
              <a:t>, де є доступ до </a:t>
            </a:r>
            <a:r>
              <a:rPr lang="ru-RU" dirty="0" err="1"/>
              <a:t>відносно</a:t>
            </a:r>
            <a:r>
              <a:rPr lang="ru-RU" dirty="0"/>
              <a:t> </a:t>
            </a:r>
            <a:r>
              <a:rPr lang="ru-RU" dirty="0" err="1"/>
              <a:t>дешевої</a:t>
            </a:r>
            <a:r>
              <a:rPr lang="ru-RU" dirty="0"/>
              <a:t> </a:t>
            </a:r>
            <a:r>
              <a:rPr lang="ru-RU" dirty="0" err="1"/>
              <a:t>теплової</a:t>
            </a:r>
            <a:r>
              <a:rPr lang="ru-RU" dirty="0"/>
              <a:t> </a:t>
            </a:r>
            <a:r>
              <a:rPr lang="ru-RU" dirty="0" err="1"/>
              <a:t>енергії</a:t>
            </a:r>
            <a:r>
              <a:rPr lang="ru-RU" dirty="0"/>
              <a:t>.</a:t>
            </a:r>
            <a:endParaRPr lang="uk-UA" dirty="0"/>
          </a:p>
        </p:txBody>
      </p:sp>
      <p:sp>
        <p:nvSpPr>
          <p:cNvPr id="12" name="Скругленный прямоугольник 11"/>
          <p:cNvSpPr/>
          <p:nvPr/>
        </p:nvSpPr>
        <p:spPr>
          <a:xfrm>
            <a:off x="1337" y="5655807"/>
            <a:ext cx="9144000" cy="9074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700" b="1" dirty="0">
                <a:solidFill>
                  <a:schemeClr val="tx1">
                    <a:lumMod val="95000"/>
                    <a:lumOff val="5000"/>
                  </a:schemeClr>
                </a:solidFill>
                <a:latin typeface="Times New Roman" pitchFamily="18" charset="0"/>
                <a:cs typeface="Times New Roman" pitchFamily="18" charset="0"/>
              </a:rPr>
              <a:t>Головна мета впровадження наукових технологій у водне господарство – запроваджені методи повинні поєднуватися з </a:t>
            </a:r>
            <a:r>
              <a:rPr lang="uk-UA" sz="1700" b="1" dirty="0" err="1">
                <a:solidFill>
                  <a:schemeClr val="tx1">
                    <a:lumMod val="95000"/>
                    <a:lumOff val="5000"/>
                  </a:schemeClr>
                </a:solidFill>
                <a:latin typeface="Times New Roman" pitchFamily="18" charset="0"/>
                <a:cs typeface="Times New Roman" pitchFamily="18" charset="0"/>
              </a:rPr>
              <a:t>рециклінгом</a:t>
            </a:r>
            <a:r>
              <a:rPr lang="uk-UA" sz="1700" b="1" dirty="0">
                <a:solidFill>
                  <a:schemeClr val="tx1">
                    <a:lumMod val="95000"/>
                    <a:lumOff val="5000"/>
                  </a:schemeClr>
                </a:solidFill>
                <a:latin typeface="Times New Roman" pitchFamily="18" charset="0"/>
                <a:cs typeface="Times New Roman" pitchFamily="18" charset="0"/>
              </a:rPr>
              <a:t> (оборотним водопостачанням) і обробкою опадів до рівня, що дозволяє забезпечити екологічні вимоги.</a:t>
            </a:r>
          </a:p>
        </p:txBody>
      </p:sp>
      <p:sp>
        <p:nvSpPr>
          <p:cNvPr id="9" name="Пятиугольник 8"/>
          <p:cNvSpPr/>
          <p:nvPr/>
        </p:nvSpPr>
        <p:spPr>
          <a:xfrm>
            <a:off x="2249487" y="1241"/>
            <a:ext cx="1249124" cy="69513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latin typeface="Times New Roman" pitchFamily="18" charset="0"/>
                <a:cs typeface="Times New Roman" pitchFamily="18" charset="0"/>
              </a:rPr>
              <a:t>Сфера впливу ЄС</a:t>
            </a:r>
          </a:p>
        </p:txBody>
      </p:sp>
    </p:spTree>
    <p:extLst>
      <p:ext uri="{BB962C8B-B14F-4D97-AF65-F5344CB8AC3E}">
        <p14:creationId xmlns:p14="http://schemas.microsoft.com/office/powerpoint/2010/main" val="2457159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9"/>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2249487" y="-3049"/>
            <a:ext cx="6894513" cy="830997"/>
          </a:xfrm>
          <a:prstGeom prst="rect">
            <a:avLst/>
          </a:prstGeom>
          <a:solidFill>
            <a:schemeClr val="accent5">
              <a:lumMod val="40000"/>
              <a:lumOff val="60000"/>
            </a:schemeClr>
          </a:solidFill>
        </p:spPr>
        <p:txBody>
          <a:bodyPr wrap="square">
            <a:spAutoFit/>
          </a:bodyPr>
          <a:lstStyle/>
          <a:p>
            <a:pPr algn="ctr"/>
            <a:r>
              <a:rPr lang="ru-RU" sz="2400" b="1" dirty="0" err="1">
                <a:latin typeface="Times New Roman" panose="02020603050405020304" pitchFamily="18" charset="0"/>
                <a:ea typeface="Calibri" panose="020F0502020204030204" pitchFamily="34" charset="0"/>
              </a:rPr>
              <a:t>Технології</a:t>
            </a:r>
            <a:r>
              <a:rPr lang="ru-RU" sz="2400" b="1" dirty="0">
                <a:latin typeface="Times New Roman" panose="02020603050405020304" pitchFamily="18" charset="0"/>
                <a:ea typeface="Calibri" panose="020F0502020204030204" pitchFamily="34" charset="0"/>
              </a:rPr>
              <a:t> </a:t>
            </a:r>
            <a:r>
              <a:rPr lang="ru-RU" sz="2400" b="1" dirty="0" err="1">
                <a:latin typeface="Times New Roman" panose="02020603050405020304" pitchFamily="18" charset="0"/>
                <a:ea typeface="Calibri" panose="020F0502020204030204" pitchFamily="34" charset="0"/>
              </a:rPr>
              <a:t>опріснення</a:t>
            </a:r>
            <a:endParaRPr lang="ru-RU" sz="2400" b="1" dirty="0">
              <a:latin typeface="Times New Roman" panose="02020603050405020304" pitchFamily="18" charset="0"/>
              <a:ea typeface="Calibri" panose="020F0502020204030204" pitchFamily="34" charset="0"/>
            </a:endParaRPr>
          </a:p>
          <a:p>
            <a:pPr algn="ctr"/>
            <a:endParaRPr lang="en-US" sz="2400" dirty="0"/>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35</a:t>
            </a:fld>
            <a:endParaRPr lang="hu-HU"/>
          </a:p>
        </p:txBody>
      </p:sp>
      <p:sp>
        <p:nvSpPr>
          <p:cNvPr id="8" name="Прямоугольник 7"/>
          <p:cNvSpPr/>
          <p:nvPr/>
        </p:nvSpPr>
        <p:spPr>
          <a:xfrm>
            <a:off x="1" y="6550223"/>
            <a:ext cx="5868144" cy="307777"/>
          </a:xfrm>
          <a:prstGeom prst="rect">
            <a:avLst/>
          </a:prstGeom>
        </p:spPr>
        <p:txBody>
          <a:bodyPr wrap="square">
            <a:spAutoFit/>
          </a:bodyPr>
          <a:lstStyle/>
          <a:p>
            <a:pPr algn="ctr"/>
            <a:r>
              <a:rPr lang="la-Latn" sz="1400" dirty="0"/>
              <a:t>http://www.atomic-energy.ru/photo/71897</a:t>
            </a:r>
            <a:endParaRPr lang="uk-UA" sz="1400" dirty="0"/>
          </a:p>
        </p:txBody>
      </p:sp>
      <p:pic>
        <p:nvPicPr>
          <p:cNvPr id="29698" name="Picture 2" descr="http://www.atomic-energy.ru/files/images/2017/01/opresneni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 y="687495"/>
            <a:ext cx="6222767" cy="586272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228184" y="687495"/>
            <a:ext cx="2915816" cy="1600438"/>
          </a:xfrm>
          <a:prstGeom prst="rect">
            <a:avLst/>
          </a:prstGeom>
          <a:solidFill>
            <a:schemeClr val="accent6">
              <a:lumMod val="20000"/>
              <a:lumOff val="80000"/>
            </a:schemeClr>
          </a:solidFill>
        </p:spPr>
        <p:txBody>
          <a:bodyPr wrap="square">
            <a:spAutoFit/>
          </a:bodyPr>
          <a:lstStyle/>
          <a:p>
            <a:pPr algn="ctr"/>
            <a:r>
              <a:rPr lang="ru-RU" sz="1400" dirty="0" err="1"/>
              <a:t>Недолік</a:t>
            </a:r>
            <a:r>
              <a:rPr lang="ru-RU" sz="1400" dirty="0"/>
              <a:t> </a:t>
            </a:r>
            <a:r>
              <a:rPr lang="ru-RU" sz="1400" dirty="0" err="1"/>
              <a:t>прісної</a:t>
            </a:r>
            <a:r>
              <a:rPr lang="ru-RU" sz="1400" dirty="0"/>
              <a:t> води </a:t>
            </a:r>
            <a:r>
              <a:rPr lang="ru-RU" sz="1400" dirty="0" err="1"/>
              <a:t>вимагає</a:t>
            </a:r>
            <a:r>
              <a:rPr lang="ru-RU" sz="1400" dirty="0"/>
              <a:t> </a:t>
            </a:r>
            <a:r>
              <a:rPr lang="ru-RU" sz="1400" dirty="0" err="1"/>
              <a:t>розробки</a:t>
            </a:r>
            <a:r>
              <a:rPr lang="ru-RU" sz="1400" dirty="0"/>
              <a:t> </a:t>
            </a:r>
            <a:r>
              <a:rPr lang="ru-RU" sz="1400" dirty="0" err="1"/>
              <a:t>нових</a:t>
            </a:r>
            <a:r>
              <a:rPr lang="ru-RU" sz="1400" dirty="0"/>
              <a:t> </a:t>
            </a:r>
            <a:r>
              <a:rPr lang="ru-RU" sz="1400" dirty="0" err="1"/>
              <a:t>принципів</a:t>
            </a:r>
            <a:r>
              <a:rPr lang="ru-RU" sz="1400" dirty="0"/>
              <a:t> </a:t>
            </a:r>
            <a:r>
              <a:rPr lang="ru-RU" sz="1400" dirty="0" err="1"/>
              <a:t>опріснення</a:t>
            </a:r>
            <a:r>
              <a:rPr lang="ru-RU" sz="1400" dirty="0"/>
              <a:t>, в тому </a:t>
            </a:r>
            <a:r>
              <a:rPr lang="ru-RU" sz="1400" dirty="0" err="1"/>
              <a:t>числі</a:t>
            </a:r>
            <a:r>
              <a:rPr lang="ru-RU" sz="1400" dirty="0"/>
              <a:t> перспективного методу ядерного </a:t>
            </a:r>
            <a:r>
              <a:rPr lang="ru-RU" sz="1400" dirty="0" err="1"/>
              <a:t>опріснення</a:t>
            </a:r>
            <a:r>
              <a:rPr lang="ru-RU" sz="1400" dirty="0"/>
              <a:t>, </a:t>
            </a:r>
            <a:r>
              <a:rPr lang="ru-RU" sz="1400" dirty="0" err="1"/>
              <a:t>методів</a:t>
            </a:r>
            <a:r>
              <a:rPr lang="ru-RU" sz="1400" dirty="0"/>
              <a:t> </a:t>
            </a:r>
            <a:r>
              <a:rPr lang="ru-RU" sz="1400" dirty="0" err="1"/>
              <a:t>очищення</a:t>
            </a:r>
            <a:r>
              <a:rPr lang="ru-RU" sz="1400" dirty="0"/>
              <a:t> вод для оборотного </a:t>
            </a:r>
            <a:r>
              <a:rPr lang="ru-RU" sz="1400" dirty="0" err="1"/>
              <a:t>водопостачання</a:t>
            </a:r>
            <a:r>
              <a:rPr lang="ru-RU" sz="1400" dirty="0"/>
              <a:t> (</a:t>
            </a:r>
            <a:r>
              <a:rPr lang="ru-RU" sz="1400" dirty="0" err="1"/>
              <a:t>рециклінг</a:t>
            </a:r>
            <a:r>
              <a:rPr lang="ru-RU" sz="1400" dirty="0"/>
              <a:t>)</a:t>
            </a:r>
            <a:endParaRPr lang="uk-UA" sz="1400" dirty="0"/>
          </a:p>
        </p:txBody>
      </p:sp>
      <p:sp>
        <p:nvSpPr>
          <p:cNvPr id="9" name="Прямоугольник 8"/>
          <p:cNvSpPr/>
          <p:nvPr/>
        </p:nvSpPr>
        <p:spPr>
          <a:xfrm>
            <a:off x="6228184" y="2287933"/>
            <a:ext cx="2915816" cy="4401205"/>
          </a:xfrm>
          <a:prstGeom prst="rect">
            <a:avLst/>
          </a:prstGeom>
          <a:solidFill>
            <a:schemeClr val="accent6">
              <a:lumMod val="20000"/>
              <a:lumOff val="80000"/>
            </a:schemeClr>
          </a:solidFill>
        </p:spPr>
        <p:txBody>
          <a:bodyPr wrap="square">
            <a:spAutoFit/>
          </a:bodyPr>
          <a:lstStyle/>
          <a:p>
            <a:pPr algn="ctr"/>
            <a:r>
              <a:rPr lang="ru-RU" sz="1400" b="1" u="sng" dirty="0" err="1"/>
              <a:t>Переваги</a:t>
            </a:r>
            <a:r>
              <a:rPr lang="ru-RU" sz="1400" b="1" u="sng" dirty="0"/>
              <a:t> </a:t>
            </a:r>
            <a:r>
              <a:rPr lang="ru-RU" sz="1400" b="1" u="sng" dirty="0" err="1"/>
              <a:t>оптимізації</a:t>
            </a:r>
            <a:r>
              <a:rPr lang="ru-RU" sz="1400" b="1" u="sng" dirty="0"/>
              <a:t> </a:t>
            </a:r>
            <a:r>
              <a:rPr lang="ru-RU" sz="1400" b="1" u="sng" dirty="0" err="1"/>
              <a:t>опрісненого</a:t>
            </a:r>
            <a:r>
              <a:rPr lang="ru-RU" sz="1400" b="1" u="sng" dirty="0"/>
              <a:t> комплекса та АЕС:</a:t>
            </a:r>
          </a:p>
          <a:p>
            <a:pPr marL="342900" indent="-342900">
              <a:buAutoNum type="arabicPeriod"/>
            </a:pPr>
            <a:r>
              <a:rPr lang="ru-RU" sz="1400" dirty="0" err="1"/>
              <a:t>Оптимізація</a:t>
            </a:r>
            <a:r>
              <a:rPr lang="ru-RU" sz="1400" dirty="0"/>
              <a:t> </a:t>
            </a:r>
            <a:r>
              <a:rPr lang="ru-RU" sz="1400" dirty="0" err="1"/>
              <a:t>капітальних</a:t>
            </a:r>
            <a:r>
              <a:rPr lang="ru-RU" sz="1400" dirty="0"/>
              <a:t> та </a:t>
            </a:r>
            <a:r>
              <a:rPr lang="ru-RU" sz="1400" dirty="0" err="1"/>
              <a:t>експлуатаційних</a:t>
            </a:r>
            <a:r>
              <a:rPr lang="ru-RU" sz="1400" dirty="0"/>
              <a:t> </a:t>
            </a:r>
            <a:r>
              <a:rPr lang="ru-RU" sz="1400" dirty="0" err="1"/>
              <a:t>витрат</a:t>
            </a:r>
            <a:r>
              <a:rPr lang="ru-RU" sz="1400" dirty="0"/>
              <a:t>;</a:t>
            </a:r>
          </a:p>
          <a:p>
            <a:pPr marL="342900" indent="-342900">
              <a:buAutoNum type="arabicPeriod"/>
            </a:pPr>
            <a:r>
              <a:rPr lang="uk-UA" sz="1400" dirty="0"/>
              <a:t>Модульність споруди, </a:t>
            </a:r>
            <a:r>
              <a:rPr lang="uk-UA" sz="1400" dirty="0" err="1"/>
              <a:t>решення</a:t>
            </a:r>
            <a:r>
              <a:rPr lang="uk-UA" sz="1400" dirty="0"/>
              <a:t> не потребує значних змін типового проекту АЕС;</a:t>
            </a:r>
          </a:p>
          <a:p>
            <a:pPr marL="342900" indent="-342900">
              <a:buAutoNum type="arabicPeriod"/>
            </a:pPr>
            <a:r>
              <a:rPr lang="uk-UA" sz="1400" dirty="0"/>
              <a:t>Можливість використання прісної води для </a:t>
            </a:r>
            <a:r>
              <a:rPr lang="uk-UA" sz="1400" dirty="0" err="1"/>
              <a:t>потрб</a:t>
            </a:r>
            <a:r>
              <a:rPr lang="uk-UA" sz="1400" dirty="0"/>
              <a:t> АЕС;</a:t>
            </a:r>
          </a:p>
          <a:p>
            <a:pPr marL="342900" indent="-342900">
              <a:buAutoNum type="arabicPeriod"/>
            </a:pPr>
            <a:r>
              <a:rPr lang="uk-UA" sz="1400" dirty="0"/>
              <a:t>Можливість виробництва  прісної води та накопичення води у періоди зниженого попиту та низькі ціни на електроенергію;</a:t>
            </a:r>
          </a:p>
          <a:p>
            <a:pPr marL="342900" indent="-342900">
              <a:buFontTx/>
              <a:buAutoNum type="arabicPeriod"/>
            </a:pPr>
            <a:r>
              <a:rPr lang="uk-UA" sz="1400" dirty="0"/>
              <a:t>Використання </a:t>
            </a:r>
            <a:r>
              <a:rPr lang="uk-UA" sz="1400" dirty="0" err="1"/>
              <a:t>надлищкової</a:t>
            </a:r>
            <a:r>
              <a:rPr lang="uk-UA" sz="1400" dirty="0"/>
              <a:t> енергії </a:t>
            </a:r>
            <a:r>
              <a:rPr lang="uk-UA" sz="1400" dirty="0" err="1"/>
              <a:t>енергоджерел</a:t>
            </a:r>
            <a:r>
              <a:rPr lang="uk-UA" sz="1400" dirty="0"/>
              <a:t> під час зниження рівня потреб </a:t>
            </a:r>
            <a:r>
              <a:rPr lang="uk-UA" sz="1400" dirty="0" err="1"/>
              <a:t>елестроенергії</a:t>
            </a:r>
            <a:r>
              <a:rPr lang="uk-UA" sz="1400" dirty="0"/>
              <a:t> (сезонне або добове коливання)</a:t>
            </a:r>
          </a:p>
        </p:txBody>
      </p:sp>
      <p:sp>
        <p:nvSpPr>
          <p:cNvPr id="10" name="Пятиугольник 9"/>
          <p:cNvSpPr/>
          <p:nvPr/>
        </p:nvSpPr>
        <p:spPr>
          <a:xfrm>
            <a:off x="2249487" y="1241"/>
            <a:ext cx="1249124" cy="69513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latin typeface="Times New Roman" pitchFamily="18" charset="0"/>
                <a:cs typeface="Times New Roman" pitchFamily="18" charset="0"/>
              </a:rPr>
              <a:t>Сфера впливу ЄС</a:t>
            </a:r>
          </a:p>
        </p:txBody>
      </p:sp>
    </p:spTree>
    <p:extLst>
      <p:ext uri="{BB962C8B-B14F-4D97-AF65-F5344CB8AC3E}">
        <p14:creationId xmlns:p14="http://schemas.microsoft.com/office/powerpoint/2010/main" val="1775176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3"/>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a:xfrm>
            <a:off x="8172400" y="6414789"/>
            <a:ext cx="762000" cy="365125"/>
          </a:xfrm>
        </p:spPr>
        <p:txBody>
          <a:bodyPr/>
          <a:lstStyle/>
          <a:p>
            <a:pPr>
              <a:defRPr/>
            </a:pPr>
            <a:fld id="{0AEB593D-4678-4364-9E8D-F7EADF1EAEA5}" type="slidenum">
              <a:rPr lang="hu-HU" smtClean="0"/>
              <a:pPr>
                <a:defRPr/>
              </a:pPr>
              <a:t>36</a:t>
            </a:fld>
            <a:endParaRPr lang="hu-HU" dirty="0"/>
          </a:p>
        </p:txBody>
      </p:sp>
      <p:sp>
        <p:nvSpPr>
          <p:cNvPr id="2" name="Прямоугольник 1"/>
          <p:cNvSpPr/>
          <p:nvPr/>
        </p:nvSpPr>
        <p:spPr>
          <a:xfrm>
            <a:off x="2987824" y="6582459"/>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https://www.eip-water.eu/funding</a:t>
            </a:r>
            <a:endParaRPr lang="uk-UA" sz="1100" dirty="0">
              <a:latin typeface="Times New Roman" pitchFamily="18" charset="0"/>
              <a:cs typeface="Times New Roman" pitchFamily="18" charset="0"/>
            </a:endParaRPr>
          </a:p>
        </p:txBody>
      </p:sp>
      <p:sp>
        <p:nvSpPr>
          <p:cNvPr id="8" name="Прямоугольник 7"/>
          <p:cNvSpPr/>
          <p:nvPr/>
        </p:nvSpPr>
        <p:spPr>
          <a:xfrm>
            <a:off x="2874049" y="-3049"/>
            <a:ext cx="6269951" cy="1046440"/>
          </a:xfrm>
          <a:prstGeom prst="rect">
            <a:avLst/>
          </a:prstGeom>
          <a:solidFill>
            <a:schemeClr val="accent5">
              <a:lumMod val="40000"/>
              <a:lumOff val="60000"/>
            </a:schemeClr>
          </a:solidFill>
        </p:spPr>
        <p:txBody>
          <a:bodyPr wrap="square">
            <a:spAutoFit/>
          </a:bodyPr>
          <a:lstStyle/>
          <a:p>
            <a:pPr algn="ctr"/>
            <a:r>
              <a:rPr lang="uk-UA" sz="1900" b="1" dirty="0">
                <a:latin typeface="Times New Roman" panose="02020603050405020304" pitchFamily="18" charset="0"/>
                <a:ea typeface="Calibri" panose="020F0502020204030204" pitchFamily="34" charset="0"/>
              </a:rPr>
              <a:t>Анаеробний мембранний </a:t>
            </a:r>
            <a:r>
              <a:rPr lang="uk-UA" sz="1900" b="1" dirty="0" err="1">
                <a:latin typeface="Times New Roman" panose="02020603050405020304" pitchFamily="18" charset="0"/>
                <a:ea typeface="Calibri" panose="020F0502020204030204" pitchFamily="34" charset="0"/>
              </a:rPr>
              <a:t>біореактор</a:t>
            </a:r>
            <a:endParaRPr lang="uk-UA" sz="1900" b="1" dirty="0">
              <a:latin typeface="Times New Roman" panose="02020603050405020304" pitchFamily="18" charset="0"/>
              <a:ea typeface="Calibri" panose="020F0502020204030204" pitchFamily="34" charset="0"/>
            </a:endParaRPr>
          </a:p>
          <a:p>
            <a:pPr algn="ctr"/>
            <a:r>
              <a:rPr lang="uk-UA" sz="1900" b="1" dirty="0">
                <a:latin typeface="Times New Roman" panose="02020603050405020304" pitchFamily="18" charset="0"/>
                <a:ea typeface="Calibri" panose="020F0502020204030204" pitchFamily="34" charset="0"/>
              </a:rPr>
              <a:t> «Пам’ять життя» (Іспанія) для очистки скидів</a:t>
            </a:r>
          </a:p>
          <a:p>
            <a:pPr algn="ctr"/>
            <a:endParaRPr lang="en-US" sz="2400" dirty="0"/>
          </a:p>
        </p:txBody>
      </p:sp>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2" t="7808" r="12109" b="9007"/>
          <a:stretch/>
        </p:blipFill>
        <p:spPr bwMode="auto">
          <a:xfrm>
            <a:off x="-5499" y="4551435"/>
            <a:ext cx="3307712" cy="230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4160" t="11215" r="19544" b="15715"/>
          <a:stretch/>
        </p:blipFill>
        <p:spPr bwMode="auto">
          <a:xfrm>
            <a:off x="5181598" y="827948"/>
            <a:ext cx="3947886" cy="575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457" t="59397" r="29139" b="21882"/>
          <a:stretch/>
        </p:blipFill>
        <p:spPr bwMode="auto">
          <a:xfrm>
            <a:off x="-14513" y="788465"/>
            <a:ext cx="5181598" cy="149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48112" y="2283292"/>
            <a:ext cx="5133486" cy="2308324"/>
          </a:xfrm>
          <a:prstGeom prst="rect">
            <a:avLst/>
          </a:prstGeom>
          <a:solidFill>
            <a:schemeClr val="accent6">
              <a:lumMod val="20000"/>
              <a:lumOff val="80000"/>
            </a:schemeClr>
          </a:solidFill>
        </p:spPr>
        <p:txBody>
          <a:bodyPr wrap="square">
            <a:spAutoFit/>
          </a:bodyPr>
          <a:lstStyle/>
          <a:p>
            <a:pPr marL="3175" algn="just">
              <a:tabLst>
                <a:tab pos="8789988" algn="l"/>
              </a:tabLst>
            </a:pPr>
            <a:r>
              <a:rPr lang="uk-UA" sz="1600" b="1" i="1" dirty="0">
                <a:latin typeface="Times New Roman" pitchFamily="18" charset="0"/>
                <a:cs typeface="Times New Roman" pitchFamily="18" charset="0"/>
              </a:rPr>
              <a:t>Переваги:</a:t>
            </a:r>
          </a:p>
          <a:p>
            <a:pPr marL="346075" indent="-342900" algn="just">
              <a:buAutoNum type="arabicPeriod"/>
              <a:tabLst>
                <a:tab pos="8789988" algn="l"/>
              </a:tabLst>
            </a:pPr>
            <a:r>
              <a:rPr lang="uk-UA" sz="1600" dirty="0">
                <a:latin typeface="Times New Roman" pitchFamily="18" charset="0"/>
                <a:cs typeface="Times New Roman" pitchFamily="18" charset="0"/>
              </a:rPr>
              <a:t>Зниження енерговитрат  на 70% задля очищення </a:t>
            </a:r>
          </a:p>
          <a:p>
            <a:pPr marL="3175" algn="just">
              <a:tabLst>
                <a:tab pos="8789988" algn="l"/>
              </a:tabLst>
            </a:pPr>
            <a:r>
              <a:rPr lang="uk-UA" sz="1600" dirty="0">
                <a:latin typeface="Times New Roman" pitchFamily="18" charset="0"/>
                <a:cs typeface="Times New Roman" pitchFamily="18" charset="0"/>
              </a:rPr>
              <a:t>      1 куб. м;</a:t>
            </a:r>
          </a:p>
          <a:p>
            <a:pPr marL="3175" algn="just">
              <a:tabLst>
                <a:tab pos="8789988" algn="l"/>
              </a:tabLst>
            </a:pPr>
            <a:r>
              <a:rPr lang="uk-UA" sz="1600" dirty="0">
                <a:latin typeface="Times New Roman" pitchFamily="18" charset="0"/>
                <a:cs typeface="Times New Roman" pitchFamily="18" charset="0"/>
              </a:rPr>
              <a:t>2. Скорочення займаної площі на 25%;</a:t>
            </a:r>
          </a:p>
          <a:p>
            <a:pPr marL="3175" algn="just">
              <a:tabLst>
                <a:tab pos="8789988" algn="l"/>
              </a:tabLst>
            </a:pPr>
            <a:r>
              <a:rPr lang="uk-UA" sz="1600" dirty="0">
                <a:latin typeface="Times New Roman" pitchFamily="18" charset="0"/>
                <a:cs typeface="Times New Roman" pitchFamily="18" charset="0"/>
              </a:rPr>
              <a:t> 3. Підвищення якості очистки скидів на 50%;</a:t>
            </a:r>
          </a:p>
          <a:p>
            <a:pPr marL="3175" algn="just">
              <a:tabLst>
                <a:tab pos="8789988" algn="l"/>
              </a:tabLst>
            </a:pPr>
            <a:r>
              <a:rPr lang="uk-UA" sz="1600" dirty="0">
                <a:latin typeface="Times New Roman" pitchFamily="18" charset="0"/>
                <a:cs typeface="Times New Roman" pitchFamily="18" charset="0"/>
              </a:rPr>
              <a:t>4. Зменшення на 80% викидів парникових газів;</a:t>
            </a:r>
          </a:p>
          <a:p>
            <a:pPr marL="3175" algn="just">
              <a:tabLst>
                <a:tab pos="8789988" algn="l"/>
              </a:tabLst>
            </a:pPr>
            <a:r>
              <a:rPr lang="uk-UA" sz="1600" dirty="0">
                <a:latin typeface="Times New Roman" pitchFamily="18" charset="0"/>
                <a:cs typeface="Times New Roman" pitchFamily="18" charset="0"/>
              </a:rPr>
              <a:t>5. Отримання електроенергії;</a:t>
            </a:r>
          </a:p>
          <a:p>
            <a:pPr marL="3175" algn="just">
              <a:tabLst>
                <a:tab pos="8789988" algn="l"/>
              </a:tabLst>
            </a:pPr>
            <a:r>
              <a:rPr lang="uk-UA" sz="1600" dirty="0">
                <a:latin typeface="Times New Roman" pitchFamily="18" charset="0"/>
                <a:cs typeface="Times New Roman" pitchFamily="18" charset="0"/>
              </a:rPr>
              <a:t>6. Використання отриманої води для зрошення;</a:t>
            </a:r>
          </a:p>
          <a:p>
            <a:pPr marL="3175" algn="just">
              <a:tabLst>
                <a:tab pos="8789988" algn="l"/>
              </a:tabLst>
            </a:pPr>
            <a:r>
              <a:rPr lang="uk-UA" sz="1600" dirty="0">
                <a:latin typeface="Times New Roman" pitchFamily="18" charset="0"/>
                <a:cs typeface="Times New Roman" pitchFamily="18" charset="0"/>
              </a:rPr>
              <a:t>7. Використання компосту в якості добрива.</a:t>
            </a:r>
          </a:p>
        </p:txBody>
      </p:sp>
      <p:sp>
        <p:nvSpPr>
          <p:cNvPr id="3" name="AutoShape 2" descr="ÐÐ°ÑÑÐ¸Ð½ÐºÐ¸ Ð¿Ð¾ Ð·Ð°Ð¿ÑÐ¾ÑÑ ÑÑÐ¾Ðº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214" y="5408104"/>
            <a:ext cx="1917858" cy="93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214" y="4591616"/>
            <a:ext cx="1917858" cy="81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ятиугольник 13"/>
          <p:cNvSpPr/>
          <p:nvPr/>
        </p:nvSpPr>
        <p:spPr>
          <a:xfrm>
            <a:off x="2249487" y="1241"/>
            <a:ext cx="1249124" cy="77955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latin typeface="Times New Roman" pitchFamily="18" charset="0"/>
                <a:cs typeface="Times New Roman" pitchFamily="18" charset="0"/>
              </a:rPr>
              <a:t>Сфера впливу ЄС</a:t>
            </a:r>
          </a:p>
        </p:txBody>
      </p:sp>
    </p:spTree>
    <p:extLst>
      <p:ext uri="{BB962C8B-B14F-4D97-AF65-F5344CB8AC3E}">
        <p14:creationId xmlns:p14="http://schemas.microsoft.com/office/powerpoint/2010/main" val="59889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9"/>
            <a:ext cx="22494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2249487" y="-3049"/>
            <a:ext cx="6894513" cy="861774"/>
          </a:xfrm>
          <a:prstGeom prst="rect">
            <a:avLst/>
          </a:prstGeom>
          <a:solidFill>
            <a:schemeClr val="accent5">
              <a:lumMod val="40000"/>
              <a:lumOff val="60000"/>
            </a:schemeClr>
          </a:solidFill>
        </p:spPr>
        <p:txBody>
          <a:bodyPr wrap="square">
            <a:spAutoFit/>
          </a:bodyPr>
          <a:lstStyle/>
          <a:p>
            <a:pPr algn="ctr"/>
            <a:r>
              <a:rPr lang="ru-RU" b="1" dirty="0">
                <a:latin typeface="Times New Roman" panose="02020603050405020304" pitchFamily="18" charset="0"/>
                <a:ea typeface="Calibri" panose="020F0502020204030204" pitchFamily="34" charset="0"/>
              </a:rPr>
              <a:t>Новітні </a:t>
            </a:r>
            <a:r>
              <a:rPr lang="ru-RU" b="1" dirty="0" err="1">
                <a:latin typeface="Times New Roman" panose="02020603050405020304" pitchFamily="18" charset="0"/>
                <a:ea typeface="Calibri" panose="020F0502020204030204" pitchFamily="34" charset="0"/>
              </a:rPr>
              <a:t>технології</a:t>
            </a:r>
            <a:r>
              <a:rPr lang="ru-RU" b="1" dirty="0">
                <a:latin typeface="Times New Roman" panose="02020603050405020304" pitchFamily="18" charset="0"/>
                <a:ea typeface="Calibri" panose="020F0502020204030204" pitchFamily="34" charset="0"/>
              </a:rPr>
              <a:t> очистки </a:t>
            </a:r>
            <a:r>
              <a:rPr lang="ru-RU" b="1" dirty="0" err="1">
                <a:latin typeface="Times New Roman" panose="02020603050405020304" pitchFamily="18" charset="0"/>
                <a:ea typeface="Calibri" panose="020F0502020204030204" pitchFamily="34" charset="0"/>
              </a:rPr>
              <a:t>стічних</a:t>
            </a:r>
            <a:r>
              <a:rPr lang="ru-RU" b="1" dirty="0">
                <a:latin typeface="Times New Roman" panose="02020603050405020304" pitchFamily="18" charset="0"/>
                <a:ea typeface="Calibri" panose="020F0502020204030204" pitchFamily="34" charset="0"/>
              </a:rPr>
              <a:t> вод на </a:t>
            </a:r>
            <a:r>
              <a:rPr lang="ru-RU" b="1" dirty="0" err="1">
                <a:latin typeface="Times New Roman" panose="02020603050405020304" pitchFamily="18" charset="0"/>
                <a:ea typeface="Calibri" panose="020F0502020204030204" pitchFamily="34" charset="0"/>
              </a:rPr>
              <a:t>вітчизняному</a:t>
            </a:r>
            <a:r>
              <a:rPr lang="ru-RU" b="1" dirty="0">
                <a:latin typeface="Times New Roman" panose="02020603050405020304" pitchFamily="18" charset="0"/>
                <a:ea typeface="Calibri" panose="020F0502020204030204" pitchFamily="34" charset="0"/>
              </a:rPr>
              <a:t> ринку </a:t>
            </a:r>
          </a:p>
          <a:p>
            <a:pPr algn="ctr"/>
            <a:r>
              <a:rPr lang="ru-RU" sz="1600" b="1" dirty="0">
                <a:latin typeface="Times New Roman" panose="02020603050405020304" pitchFamily="18" charset="0"/>
              </a:rPr>
              <a:t>(альянс </a:t>
            </a:r>
            <a:r>
              <a:rPr lang="ru-RU" sz="1600" b="1" dirty="0" err="1">
                <a:latin typeface="Times New Roman" panose="02020603050405020304" pitchFamily="18" charset="0"/>
              </a:rPr>
              <a:t>шведської</a:t>
            </a:r>
            <a:r>
              <a:rPr lang="ru-RU" sz="1600" b="1" dirty="0">
                <a:latin typeface="Times New Roman" panose="02020603050405020304" pitchFamily="18" charset="0"/>
              </a:rPr>
              <a:t> </a:t>
            </a:r>
            <a:r>
              <a:rPr lang="ru-RU" sz="1600" b="1" dirty="0" err="1">
                <a:latin typeface="Times New Roman" panose="02020603050405020304" pitchFamily="18" charset="0"/>
              </a:rPr>
              <a:t>компанії</a:t>
            </a:r>
            <a:r>
              <a:rPr lang="ru-RU" sz="1600" b="1" dirty="0">
                <a:latin typeface="Times New Roman" panose="02020603050405020304" pitchFamily="18" charset="0"/>
              </a:rPr>
              <a:t> «</a:t>
            </a:r>
            <a:r>
              <a:rPr lang="la-Latn" sz="1600" b="1" dirty="0">
                <a:latin typeface="Times New Roman" panose="02020603050405020304" pitchFamily="18" charset="0"/>
              </a:rPr>
              <a:t>Alfa Laval Potok» </a:t>
            </a:r>
            <a:r>
              <a:rPr lang="uk-UA" sz="1600" b="1" dirty="0">
                <a:latin typeface="Times New Roman" panose="02020603050405020304" pitchFamily="18" charset="0"/>
              </a:rPr>
              <a:t>та української </a:t>
            </a:r>
            <a:r>
              <a:rPr lang="uk-UA" sz="1600" b="1" dirty="0" err="1">
                <a:latin typeface="Times New Roman" panose="02020603050405020304" pitchFamily="18" charset="0"/>
              </a:rPr>
              <a:t>Ремводпласт-плюс</a:t>
            </a:r>
            <a:r>
              <a:rPr lang="uk-UA" sz="1600" b="1" dirty="0">
                <a:latin typeface="Times New Roman" panose="02020603050405020304" pitchFamily="18" charset="0"/>
              </a:rPr>
              <a:t>). </a:t>
            </a:r>
            <a:endParaRPr lang="en-US" sz="1600" dirty="0"/>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37</a:t>
            </a:fld>
            <a:endParaRPr lang="hu-HU"/>
          </a:p>
        </p:txBody>
      </p:sp>
      <p:sp>
        <p:nvSpPr>
          <p:cNvPr id="4" name="Прямоугольник 3"/>
          <p:cNvSpPr/>
          <p:nvPr/>
        </p:nvSpPr>
        <p:spPr>
          <a:xfrm>
            <a:off x="45161" y="6607084"/>
            <a:ext cx="7782943" cy="246221"/>
          </a:xfrm>
          <a:prstGeom prst="rect">
            <a:avLst/>
          </a:prstGeom>
        </p:spPr>
        <p:txBody>
          <a:bodyPr wrap="square">
            <a:spAutoFit/>
          </a:bodyPr>
          <a:lstStyle/>
          <a:p>
            <a:pPr algn="ctr"/>
            <a:r>
              <a:rPr lang="uk-UA" sz="1000" dirty="0"/>
              <a:t>Режим доступу: </a:t>
            </a:r>
            <a:r>
              <a:rPr lang="la-Latn" sz="1000" dirty="0"/>
              <a:t>http://vseseti.com.ua/novie-texnologii-ochistki-stochnix-vod-na-ukrainskom-rinke</a:t>
            </a:r>
            <a:endParaRPr lang="uk-UA" sz="1000"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461" t="39293" r="36767" b="35203"/>
          <a:stretch/>
        </p:blipFill>
        <p:spPr bwMode="auto">
          <a:xfrm>
            <a:off x="-2965" y="894583"/>
            <a:ext cx="3662743" cy="202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8571" t="32075" r="39875" b="50601"/>
          <a:stretch/>
        </p:blipFill>
        <p:spPr bwMode="auto">
          <a:xfrm>
            <a:off x="0" y="3812685"/>
            <a:ext cx="3769198" cy="186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2889355"/>
            <a:ext cx="3769198" cy="923330"/>
          </a:xfrm>
          <a:prstGeom prst="rect">
            <a:avLst/>
          </a:prstGeom>
          <a:solidFill>
            <a:schemeClr val="accent6">
              <a:lumMod val="20000"/>
              <a:lumOff val="80000"/>
            </a:schemeClr>
          </a:solidFill>
        </p:spPr>
        <p:txBody>
          <a:bodyPr wrap="square">
            <a:spAutoFit/>
          </a:bodyPr>
          <a:lstStyle/>
          <a:p>
            <a:pPr algn="ctr"/>
            <a:r>
              <a:rPr lang="ru-RU" dirty="0">
                <a:latin typeface="Times New Roman" panose="02020603050405020304" pitchFamily="18" charset="0"/>
                <a:ea typeface="Calibri" panose="020F0502020204030204" pitchFamily="34" charset="0"/>
              </a:rPr>
              <a:t>Рисунок 1.  </a:t>
            </a:r>
            <a:r>
              <a:rPr lang="ru-RU" dirty="0" err="1">
                <a:latin typeface="Times New Roman" panose="02020603050405020304" pitchFamily="18" charset="0"/>
                <a:ea typeface="Calibri" panose="020F0502020204030204" pitchFamily="34" charset="0"/>
              </a:rPr>
              <a:t>Фільтрація</a:t>
            </a:r>
            <a:r>
              <a:rPr lang="ru-RU" dirty="0">
                <a:latin typeface="Times New Roman" panose="02020603050405020304" pitchFamily="18" charset="0"/>
                <a:ea typeface="Calibri" panose="020F0502020204030204" pitchFamily="34" charset="0"/>
              </a:rPr>
              <a:t> через </a:t>
            </a:r>
            <a:r>
              <a:rPr lang="ru-RU" dirty="0" err="1">
                <a:latin typeface="Times New Roman" panose="02020603050405020304" pitchFamily="18" charset="0"/>
                <a:ea typeface="Calibri" panose="020F0502020204030204" pitchFamily="34" charset="0"/>
              </a:rPr>
              <a:t>гібридні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мембранні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модулі</a:t>
            </a:r>
            <a:r>
              <a:rPr lang="ru-RU" dirty="0">
                <a:latin typeface="Times New Roman" panose="02020603050405020304" pitchFamily="18" charset="0"/>
                <a:ea typeface="Calibri" panose="020F0502020204030204" pitchFamily="34" charset="0"/>
              </a:rPr>
              <a:t> Альфа</a:t>
            </a:r>
          </a:p>
          <a:p>
            <a:pPr algn="ctr"/>
            <a:r>
              <a:rPr lang="ru-RU" dirty="0" err="1">
                <a:latin typeface="Times New Roman" panose="02020603050405020304" pitchFamily="18" charset="0"/>
                <a:ea typeface="Calibri" panose="020F0502020204030204" pitchFamily="34" charset="0"/>
              </a:rPr>
              <a:t>Лаваль</a:t>
            </a:r>
            <a:r>
              <a:rPr lang="ru-RU" dirty="0">
                <a:latin typeface="Times New Roman" panose="02020603050405020304" pitchFamily="18" charset="0"/>
                <a:ea typeface="Calibri" panose="020F0502020204030204" pitchFamily="34" charset="0"/>
              </a:rPr>
              <a:t> в </a:t>
            </a:r>
            <a:r>
              <a:rPr lang="ru-RU" dirty="0" err="1">
                <a:latin typeface="Times New Roman" panose="02020603050405020304" pitchFamily="18" charset="0"/>
                <a:ea typeface="Calibri" panose="020F0502020204030204" pitchFamily="34" charset="0"/>
              </a:rPr>
              <a:t>гравітаційному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режимі</a:t>
            </a:r>
            <a:endParaRPr lang="uk-UA" dirty="0"/>
          </a:p>
        </p:txBody>
      </p:sp>
      <p:sp>
        <p:nvSpPr>
          <p:cNvPr id="11" name="Прямоугольник 10"/>
          <p:cNvSpPr/>
          <p:nvPr/>
        </p:nvSpPr>
        <p:spPr>
          <a:xfrm>
            <a:off x="40806" y="5711117"/>
            <a:ext cx="3728392" cy="923330"/>
          </a:xfrm>
          <a:prstGeom prst="rect">
            <a:avLst/>
          </a:prstGeom>
          <a:solidFill>
            <a:schemeClr val="accent6">
              <a:lumMod val="20000"/>
              <a:lumOff val="80000"/>
            </a:schemeClr>
          </a:solidFill>
        </p:spPr>
        <p:txBody>
          <a:bodyPr wrap="square">
            <a:spAutoFit/>
          </a:bodyPr>
          <a:lstStyle/>
          <a:p>
            <a:pPr algn="ctr"/>
            <a:r>
              <a:rPr lang="ru-RU" dirty="0">
                <a:latin typeface="Times New Roman" panose="02020603050405020304" pitchFamily="18" charset="0"/>
                <a:ea typeface="Calibri" panose="020F0502020204030204" pitchFamily="34" charset="0"/>
              </a:rPr>
              <a:t>Рисунок 2.  </a:t>
            </a:r>
            <a:r>
              <a:rPr lang="ru-RU" dirty="0" err="1">
                <a:latin typeface="Times New Roman" panose="02020603050405020304" pitchFamily="18" charset="0"/>
                <a:ea typeface="Calibri" panose="020F0502020204030204" pitchFamily="34" charset="0"/>
              </a:rPr>
              <a:t>Біореактор</a:t>
            </a:r>
            <a:r>
              <a:rPr lang="ru-RU" dirty="0">
                <a:latin typeface="Times New Roman" panose="02020603050405020304" pitchFamily="18" charset="0"/>
                <a:ea typeface="Calibri" panose="020F0502020204030204" pitchFamily="34" charset="0"/>
              </a:rPr>
              <a:t> </a:t>
            </a:r>
            <a:r>
              <a:rPr lang="la-Latn" dirty="0">
                <a:latin typeface="Times New Roman" panose="02020603050405020304" pitchFamily="18" charset="0"/>
                <a:ea typeface="Calibri" panose="020F0502020204030204" pitchFamily="34" charset="0"/>
              </a:rPr>
              <a:t>Hollow Sheet</a:t>
            </a:r>
            <a:endParaRPr lang="ru-RU" dirty="0">
              <a:latin typeface="Times New Roman" panose="02020603050405020304" pitchFamily="18" charset="0"/>
              <a:ea typeface="Calibri" panose="020F0502020204030204" pitchFamily="34" charset="0"/>
            </a:endParaRPr>
          </a:p>
          <a:p>
            <a:pPr algn="ct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очисних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споруд</a:t>
            </a:r>
            <a:r>
              <a:rPr lang="ru-RU" dirty="0">
                <a:latin typeface="Times New Roman" panose="02020603050405020304" pitchFamily="18" charset="0"/>
                <a:ea typeface="Calibri" panose="020F0502020204030204" pitchFamily="34" charset="0"/>
              </a:rPr>
              <a:t> </a:t>
            </a:r>
          </a:p>
          <a:p>
            <a:pPr algn="ct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муніципального</a:t>
            </a:r>
            <a:r>
              <a:rPr lang="ru-RU" dirty="0">
                <a:latin typeface="Times New Roman" panose="02020603050405020304" pitchFamily="18" charset="0"/>
                <a:ea typeface="Calibri" panose="020F0502020204030204" pitchFamily="34" charset="0"/>
              </a:rPr>
              <a:t> типу  </a:t>
            </a:r>
            <a:endParaRPr lang="uk-UA" dirty="0"/>
          </a:p>
        </p:txBody>
      </p:sp>
      <p:sp>
        <p:nvSpPr>
          <p:cNvPr id="5" name="Прямоугольник 4"/>
          <p:cNvSpPr/>
          <p:nvPr/>
        </p:nvSpPr>
        <p:spPr>
          <a:xfrm>
            <a:off x="3769198" y="872643"/>
            <a:ext cx="5374802" cy="4801314"/>
          </a:xfrm>
          <a:prstGeom prst="rect">
            <a:avLst/>
          </a:prstGeom>
          <a:solidFill>
            <a:schemeClr val="accent5">
              <a:lumMod val="20000"/>
              <a:lumOff val="80000"/>
            </a:schemeClr>
          </a:solidFill>
        </p:spPr>
        <p:txBody>
          <a:bodyPr wrap="square">
            <a:spAutoFit/>
          </a:bodyPr>
          <a:lstStyle/>
          <a:p>
            <a:pPr algn="ctr"/>
            <a:r>
              <a:rPr lang="ru-RU" dirty="0" err="1">
                <a:latin typeface="Times New Roman" panose="02020603050405020304" pitchFamily="18" charset="0"/>
              </a:rPr>
              <a:t>Проектують</a:t>
            </a:r>
            <a:r>
              <a:rPr lang="ru-RU" dirty="0">
                <a:latin typeface="Times New Roman" panose="02020603050405020304" pitchFamily="18" charset="0"/>
              </a:rPr>
              <a:t> та </a:t>
            </a:r>
            <a:r>
              <a:rPr lang="ru-RU" dirty="0" err="1">
                <a:latin typeface="Times New Roman" panose="02020603050405020304" pitchFamily="18" charset="0"/>
              </a:rPr>
              <a:t>впроваджують</a:t>
            </a:r>
            <a:r>
              <a:rPr lang="ru-RU" dirty="0">
                <a:latin typeface="Times New Roman" panose="02020603050405020304" pitchFamily="18" charset="0"/>
              </a:rPr>
              <a:t> </a:t>
            </a:r>
            <a:r>
              <a:rPr lang="ru-RU" dirty="0" err="1">
                <a:latin typeface="Times New Roman" panose="02020603050405020304" pitchFamily="18" charset="0"/>
              </a:rPr>
              <a:t>об'єкти</a:t>
            </a:r>
            <a:r>
              <a:rPr lang="ru-RU" dirty="0">
                <a:latin typeface="Times New Roman" panose="02020603050405020304" pitchFamily="18" charset="0"/>
              </a:rPr>
              <a:t> з </a:t>
            </a:r>
            <a:r>
              <a:rPr lang="ru-RU" dirty="0" err="1">
                <a:latin typeface="Times New Roman" panose="02020603050405020304" pitchFamily="18" charset="0"/>
              </a:rPr>
              <a:t>водоочищення</a:t>
            </a:r>
            <a:r>
              <a:rPr lang="ru-RU" dirty="0">
                <a:latin typeface="Times New Roman" panose="02020603050405020304" pitchFamily="18" charset="0"/>
              </a:rPr>
              <a:t> з 2006 р. </a:t>
            </a:r>
          </a:p>
          <a:p>
            <a:pPr algn="ctr"/>
            <a:r>
              <a:rPr lang="ru-RU" dirty="0">
                <a:latin typeface="Times New Roman" panose="02020603050405020304" pitchFamily="18" charset="0"/>
              </a:rPr>
              <a:t>за </a:t>
            </a:r>
            <a:r>
              <a:rPr lang="ru-RU" dirty="0" err="1">
                <a:latin typeface="Times New Roman" panose="02020603050405020304" pitchFamily="18" charset="0"/>
              </a:rPr>
              <a:t>європейськими</a:t>
            </a:r>
            <a:r>
              <a:rPr lang="ru-RU" dirty="0">
                <a:latin typeface="Times New Roman" panose="02020603050405020304" pitchFamily="18" charset="0"/>
              </a:rPr>
              <a:t> стандартами та </a:t>
            </a:r>
            <a:r>
              <a:rPr lang="ru-RU" dirty="0" err="1">
                <a:latin typeface="Times New Roman" panose="02020603050405020304" pitchFamily="18" charset="0"/>
              </a:rPr>
              <a:t>технологіями</a:t>
            </a:r>
            <a:r>
              <a:rPr lang="ru-RU" dirty="0">
                <a:latin typeface="Times New Roman" panose="02020603050405020304" pitchFamily="18" charset="0"/>
              </a:rPr>
              <a:t>.</a:t>
            </a:r>
          </a:p>
          <a:p>
            <a:pPr algn="ctr"/>
            <a:endParaRPr lang="ru-RU" sz="800" b="1" i="1" u="sng" dirty="0">
              <a:latin typeface="Times New Roman" panose="02020603050405020304" pitchFamily="18" charset="0"/>
            </a:endParaRPr>
          </a:p>
          <a:p>
            <a:pPr algn="ctr"/>
            <a:r>
              <a:rPr lang="ru-RU" b="1" i="1" u="sng" dirty="0" err="1">
                <a:latin typeface="Times New Roman" panose="02020603050405020304" pitchFamily="18" charset="0"/>
              </a:rPr>
              <a:t>Переваги</a:t>
            </a:r>
            <a:r>
              <a:rPr lang="ru-RU" b="1" i="1" u="sng" dirty="0">
                <a:latin typeface="Times New Roman" panose="02020603050405020304" pitchFamily="18" charset="0"/>
              </a:rPr>
              <a:t> </a:t>
            </a:r>
            <a:r>
              <a:rPr lang="ru-RU" b="1" i="1" u="sng" dirty="0" err="1">
                <a:latin typeface="Times New Roman" panose="02020603050405020304" pitchFamily="18" charset="0"/>
              </a:rPr>
              <a:t>біореакторів</a:t>
            </a:r>
            <a:r>
              <a:rPr lang="ru-RU" b="1" i="1" u="sng" dirty="0">
                <a:latin typeface="Times New Roman" panose="02020603050405020304" pitchFamily="18" charset="0"/>
              </a:rPr>
              <a:t> </a:t>
            </a:r>
            <a:r>
              <a:rPr lang="la-Latn" b="1" i="1" u="sng" dirty="0">
                <a:latin typeface="Times New Roman" panose="02020603050405020304" pitchFamily="18" charset="0"/>
              </a:rPr>
              <a:t>Hollow Sheet:</a:t>
            </a:r>
          </a:p>
          <a:p>
            <a:pPr marL="285750" indent="-285750" algn="just">
              <a:buFont typeface="Wingdings" pitchFamily="2" charset="2"/>
              <a:buChar char="Ø"/>
            </a:pPr>
            <a:r>
              <a:rPr lang="ru-RU" dirty="0" err="1">
                <a:latin typeface="Times New Roman" panose="02020603050405020304" pitchFamily="18" charset="0"/>
              </a:rPr>
              <a:t>фільтрація</a:t>
            </a:r>
            <a:r>
              <a:rPr lang="ru-RU" dirty="0">
                <a:latin typeface="Times New Roman" panose="02020603050405020304" pitchFamily="18" charset="0"/>
              </a:rPr>
              <a:t> </a:t>
            </a:r>
            <a:r>
              <a:rPr lang="ru-RU" dirty="0" err="1">
                <a:latin typeface="Times New Roman" panose="02020603050405020304" pitchFamily="18" charset="0"/>
              </a:rPr>
              <a:t>йде</a:t>
            </a:r>
            <a:r>
              <a:rPr lang="ru-RU" dirty="0">
                <a:latin typeface="Times New Roman" panose="02020603050405020304" pitchFamily="18" charset="0"/>
              </a:rPr>
              <a:t> в </a:t>
            </a:r>
            <a:r>
              <a:rPr lang="ru-RU" dirty="0" err="1">
                <a:latin typeface="Times New Roman" panose="02020603050405020304" pitchFamily="18" charset="0"/>
              </a:rPr>
              <a:t>гравітаційному</a:t>
            </a:r>
            <a:r>
              <a:rPr lang="ru-RU" dirty="0">
                <a:latin typeface="Times New Roman" panose="02020603050405020304" pitchFamily="18" charset="0"/>
              </a:rPr>
              <a:t> </a:t>
            </a:r>
            <a:r>
              <a:rPr lang="ru-RU" dirty="0" err="1">
                <a:latin typeface="Times New Roman" panose="02020603050405020304" pitchFamily="18" charset="0"/>
              </a:rPr>
              <a:t>режимі</a:t>
            </a:r>
            <a:r>
              <a:rPr lang="ru-RU" dirty="0">
                <a:latin typeface="Times New Roman" panose="02020603050405020304" pitchFamily="18" charset="0"/>
              </a:rPr>
              <a:t> з </a:t>
            </a:r>
            <a:r>
              <a:rPr lang="ru-RU" dirty="0" err="1">
                <a:latin typeface="Times New Roman" panose="02020603050405020304" pitchFamily="18" charset="0"/>
              </a:rPr>
              <a:t>низьким</a:t>
            </a:r>
            <a:r>
              <a:rPr lang="ru-RU" dirty="0">
                <a:latin typeface="Times New Roman" panose="02020603050405020304" pitchFamily="18" charset="0"/>
              </a:rPr>
              <a:t> </a:t>
            </a:r>
            <a:r>
              <a:rPr lang="ru-RU" dirty="0" err="1">
                <a:latin typeface="Times New Roman" panose="02020603050405020304" pitchFamily="18" charset="0"/>
              </a:rPr>
              <a:t>трансмембраним</a:t>
            </a:r>
            <a:r>
              <a:rPr lang="ru-RU" dirty="0">
                <a:latin typeface="Times New Roman" panose="02020603050405020304" pitchFamily="18" charset="0"/>
              </a:rPr>
              <a:t>  </a:t>
            </a:r>
            <a:r>
              <a:rPr lang="ru-RU" dirty="0" err="1">
                <a:latin typeface="Times New Roman" panose="02020603050405020304" pitchFamily="18" charset="0"/>
              </a:rPr>
              <a:t>тиском</a:t>
            </a:r>
            <a:r>
              <a:rPr lang="ru-RU" dirty="0">
                <a:latin typeface="Times New Roman" panose="02020603050405020304" pitchFamily="18" charset="0"/>
              </a:rPr>
              <a:t> 1-4 </a:t>
            </a:r>
            <a:r>
              <a:rPr lang="ru-RU" dirty="0" err="1">
                <a:latin typeface="Times New Roman" panose="02020603050405020304" pitchFamily="18" charset="0"/>
              </a:rPr>
              <a:t>мбар</a:t>
            </a:r>
            <a:r>
              <a:rPr lang="ru-RU" dirty="0">
                <a:latin typeface="Times New Roman" panose="02020603050405020304" pitchFamily="18" charset="0"/>
              </a:rPr>
              <a:t>; </a:t>
            </a:r>
          </a:p>
          <a:p>
            <a:pPr marL="285750" indent="-285750" algn="just">
              <a:buFont typeface="Wingdings" pitchFamily="2" charset="2"/>
              <a:buChar char="Ø"/>
            </a:pPr>
            <a:r>
              <a:rPr lang="ru-RU" dirty="0" err="1">
                <a:latin typeface="Times New Roman" panose="02020603050405020304" pitchFamily="18" charset="0"/>
              </a:rPr>
              <a:t>промивають</a:t>
            </a:r>
            <a:r>
              <a:rPr lang="ru-RU" dirty="0">
                <a:latin typeface="Times New Roman" panose="02020603050405020304" pitchFamily="18" charset="0"/>
              </a:rPr>
              <a:t> </a:t>
            </a:r>
            <a:r>
              <a:rPr lang="ru-RU" dirty="0" err="1">
                <a:latin typeface="Times New Roman" panose="02020603050405020304" pitchFamily="18" charset="0"/>
              </a:rPr>
              <a:t>хімічними</a:t>
            </a:r>
            <a:r>
              <a:rPr lang="ru-RU" dirty="0">
                <a:latin typeface="Times New Roman" panose="02020603050405020304" pitchFamily="18" charset="0"/>
              </a:rPr>
              <a:t> реактивами 3-4 рази на </a:t>
            </a:r>
            <a:r>
              <a:rPr lang="ru-RU" dirty="0" err="1">
                <a:latin typeface="Times New Roman" panose="02020603050405020304" pitchFamily="18" charset="0"/>
              </a:rPr>
              <a:t>рік</a:t>
            </a:r>
            <a:r>
              <a:rPr lang="ru-RU" dirty="0">
                <a:latin typeface="Times New Roman" panose="02020603050405020304" pitchFamily="18" charset="0"/>
              </a:rPr>
              <a:t> (при </a:t>
            </a:r>
            <a:r>
              <a:rPr lang="ru-RU" dirty="0" err="1">
                <a:latin typeface="Times New Roman" panose="02020603050405020304" pitchFamily="18" charset="0"/>
              </a:rPr>
              <a:t>очищенні</a:t>
            </a:r>
            <a:r>
              <a:rPr lang="ru-RU" dirty="0">
                <a:latin typeface="Times New Roman" panose="02020603050405020304" pitchFamily="18" charset="0"/>
              </a:rPr>
              <a:t> </a:t>
            </a:r>
            <a:r>
              <a:rPr lang="ru-RU" dirty="0" err="1">
                <a:latin typeface="Times New Roman" panose="02020603050405020304" pitchFamily="18" charset="0"/>
              </a:rPr>
              <a:t>господарсько-стічних</a:t>
            </a:r>
            <a:r>
              <a:rPr lang="ru-RU" dirty="0">
                <a:latin typeface="Times New Roman" panose="02020603050405020304" pitchFamily="18" charset="0"/>
              </a:rPr>
              <a:t> вод);</a:t>
            </a:r>
          </a:p>
          <a:p>
            <a:pPr marL="285750" indent="-285750" algn="just">
              <a:buFont typeface="Wingdings" pitchFamily="2" charset="2"/>
              <a:buChar char="Ø"/>
            </a:pPr>
            <a:r>
              <a:rPr lang="ru-RU" dirty="0" err="1">
                <a:latin typeface="Times New Roman" panose="02020603050405020304" pitchFamily="18" charset="0"/>
              </a:rPr>
              <a:t>мембранні</a:t>
            </a:r>
            <a:r>
              <a:rPr lang="ru-RU" dirty="0">
                <a:latin typeface="Times New Roman" panose="02020603050405020304" pitchFamily="18" charset="0"/>
              </a:rPr>
              <a:t> </a:t>
            </a:r>
            <a:r>
              <a:rPr lang="ru-RU" dirty="0" err="1">
                <a:latin typeface="Times New Roman" panose="02020603050405020304" pitchFamily="18" charset="0"/>
              </a:rPr>
              <a:t>елементи</a:t>
            </a:r>
            <a:r>
              <a:rPr lang="ru-RU" dirty="0">
                <a:latin typeface="Times New Roman" panose="02020603050405020304" pitchFamily="18" charset="0"/>
              </a:rPr>
              <a:t> </a:t>
            </a:r>
            <a:r>
              <a:rPr lang="ru-RU" dirty="0" err="1">
                <a:latin typeface="Times New Roman" panose="02020603050405020304" pitchFamily="18" charset="0"/>
              </a:rPr>
              <a:t>щільно</a:t>
            </a:r>
            <a:r>
              <a:rPr lang="ru-RU" dirty="0">
                <a:latin typeface="Times New Roman" panose="02020603050405020304" pitchFamily="18" charset="0"/>
              </a:rPr>
              <a:t> </a:t>
            </a:r>
            <a:r>
              <a:rPr lang="ru-RU" dirty="0" err="1">
                <a:latin typeface="Times New Roman" panose="02020603050405020304" pitchFamily="18" charset="0"/>
              </a:rPr>
              <a:t>упаковані</a:t>
            </a:r>
            <a:r>
              <a:rPr lang="ru-RU" dirty="0">
                <a:latin typeface="Times New Roman" panose="02020603050405020304" pitchFamily="18" charset="0"/>
              </a:rPr>
              <a:t> в </a:t>
            </a:r>
            <a:r>
              <a:rPr lang="ru-RU" dirty="0" err="1">
                <a:latin typeface="Times New Roman" panose="02020603050405020304" pitchFamily="18" charset="0"/>
              </a:rPr>
              <a:t>поверхову</a:t>
            </a:r>
            <a:r>
              <a:rPr lang="ru-RU" dirty="0">
                <a:latin typeface="Times New Roman" panose="02020603050405020304" pitchFamily="18" charset="0"/>
              </a:rPr>
              <a:t> </a:t>
            </a:r>
            <a:r>
              <a:rPr lang="ru-RU" dirty="0" err="1">
                <a:latin typeface="Times New Roman" panose="02020603050405020304" pitchFamily="18" charset="0"/>
              </a:rPr>
              <a:t>конструкцію</a:t>
            </a:r>
            <a:r>
              <a:rPr lang="ru-RU" dirty="0">
                <a:latin typeface="Times New Roman" panose="02020603050405020304" pitchFamily="18" charset="0"/>
              </a:rPr>
              <a:t> - </a:t>
            </a:r>
            <a:r>
              <a:rPr lang="ru-RU" dirty="0" err="1">
                <a:latin typeface="Times New Roman" panose="02020603050405020304" pitchFamily="18" charset="0"/>
              </a:rPr>
              <a:t>це</a:t>
            </a:r>
            <a:r>
              <a:rPr lang="ru-RU" dirty="0">
                <a:latin typeface="Times New Roman" panose="02020603050405020304" pitchFamily="18" charset="0"/>
              </a:rPr>
              <a:t> </a:t>
            </a:r>
            <a:r>
              <a:rPr lang="ru-RU" dirty="0" err="1">
                <a:latin typeface="Times New Roman" panose="02020603050405020304" pitchFamily="18" charset="0"/>
              </a:rPr>
              <a:t>підвищує</a:t>
            </a:r>
            <a:r>
              <a:rPr lang="ru-RU" dirty="0">
                <a:latin typeface="Times New Roman" panose="02020603050405020304" pitchFamily="18" charset="0"/>
              </a:rPr>
              <a:t> </a:t>
            </a:r>
            <a:r>
              <a:rPr lang="ru-RU" dirty="0" err="1">
                <a:latin typeface="Times New Roman" panose="02020603050405020304" pitchFamily="18" charset="0"/>
              </a:rPr>
              <a:t>фільтруючу</a:t>
            </a:r>
            <a:r>
              <a:rPr lang="ru-RU" dirty="0">
                <a:latin typeface="Times New Roman" panose="02020603050405020304" pitchFamily="18" charset="0"/>
              </a:rPr>
              <a:t> </a:t>
            </a:r>
            <a:r>
              <a:rPr lang="ru-RU" dirty="0" err="1">
                <a:latin typeface="Times New Roman" panose="02020603050405020304" pitchFamily="18" charset="0"/>
              </a:rPr>
              <a:t>здатність</a:t>
            </a:r>
            <a:r>
              <a:rPr lang="ru-RU" dirty="0">
                <a:latin typeface="Times New Roman" panose="02020603050405020304" pitchFamily="18" charset="0"/>
              </a:rPr>
              <a:t>;</a:t>
            </a:r>
          </a:p>
          <a:p>
            <a:pPr marL="285750" indent="-285750" algn="just">
              <a:buFont typeface="Wingdings" pitchFamily="2" charset="2"/>
              <a:buChar char="Ø"/>
            </a:pPr>
            <a:r>
              <a:rPr lang="ru-RU" dirty="0" err="1">
                <a:latin typeface="Times New Roman" panose="02020603050405020304" pitchFamily="18" charset="0"/>
              </a:rPr>
              <a:t>залежно</a:t>
            </a:r>
            <a:r>
              <a:rPr lang="ru-RU" dirty="0">
                <a:latin typeface="Times New Roman" panose="02020603050405020304" pitchFamily="18" charset="0"/>
              </a:rPr>
              <a:t> </a:t>
            </a:r>
            <a:r>
              <a:rPr lang="ru-RU" dirty="0" err="1">
                <a:latin typeface="Times New Roman" panose="02020603050405020304" pitchFamily="18" charset="0"/>
              </a:rPr>
              <a:t>від</a:t>
            </a:r>
            <a:r>
              <a:rPr lang="ru-RU" dirty="0">
                <a:latin typeface="Times New Roman" panose="02020603050405020304" pitchFamily="18" charset="0"/>
              </a:rPr>
              <a:t> фактичного стану і складу </a:t>
            </a:r>
            <a:r>
              <a:rPr lang="ru-RU" dirty="0" err="1">
                <a:latin typeface="Times New Roman" panose="02020603050405020304" pitchFamily="18" charset="0"/>
              </a:rPr>
              <a:t>стічних</a:t>
            </a:r>
            <a:r>
              <a:rPr lang="ru-RU" dirty="0">
                <a:latin typeface="Times New Roman" panose="02020603050405020304" pitchFamily="18" charset="0"/>
              </a:rPr>
              <a:t> вод </a:t>
            </a:r>
            <a:r>
              <a:rPr lang="ru-RU" dirty="0" err="1">
                <a:latin typeface="Times New Roman" panose="02020603050405020304" pitchFamily="18" charset="0"/>
              </a:rPr>
              <a:t>типова</a:t>
            </a:r>
            <a:r>
              <a:rPr lang="ru-RU" dirty="0">
                <a:latin typeface="Times New Roman" panose="02020603050405020304" pitchFamily="18" charset="0"/>
              </a:rPr>
              <a:t> </a:t>
            </a:r>
            <a:r>
              <a:rPr lang="ru-RU" dirty="0" err="1">
                <a:latin typeface="Times New Roman" panose="02020603050405020304" pitchFamily="18" charset="0"/>
              </a:rPr>
              <a:t>продуктивність</a:t>
            </a:r>
            <a:r>
              <a:rPr lang="ru-RU" dirty="0">
                <a:latin typeface="Times New Roman" panose="02020603050405020304" pitchFamily="18" charset="0"/>
              </a:rPr>
              <a:t> 10-30 л/год на м²;</a:t>
            </a:r>
          </a:p>
          <a:p>
            <a:pPr marL="285750" indent="-285750" algn="just">
              <a:buFont typeface="Wingdings" pitchFamily="2" charset="2"/>
              <a:buChar char="Ø"/>
            </a:pPr>
            <a:r>
              <a:rPr lang="ru-RU" dirty="0" err="1">
                <a:latin typeface="Times New Roman" panose="02020603050405020304" pitchFamily="18" charset="0"/>
              </a:rPr>
              <a:t>низьке</a:t>
            </a:r>
            <a:r>
              <a:rPr lang="ru-RU" dirty="0">
                <a:latin typeface="Times New Roman" panose="02020603050405020304" pitchFamily="18" charset="0"/>
              </a:rPr>
              <a:t> </a:t>
            </a:r>
            <a:r>
              <a:rPr lang="ru-RU" dirty="0" err="1">
                <a:latin typeface="Times New Roman" panose="02020603050405020304" pitchFamily="18" charset="0"/>
              </a:rPr>
              <a:t>енергоспоживання</a:t>
            </a:r>
            <a:r>
              <a:rPr lang="ru-RU" dirty="0">
                <a:latin typeface="Times New Roman" panose="02020603050405020304" pitchFamily="18" charset="0"/>
              </a:rPr>
              <a:t>;</a:t>
            </a:r>
          </a:p>
          <a:p>
            <a:pPr marL="285750" indent="-285750" algn="just">
              <a:buFont typeface="Wingdings" pitchFamily="2" charset="2"/>
              <a:buChar char="Ø"/>
            </a:pPr>
            <a:r>
              <a:rPr lang="ru-RU" dirty="0" err="1">
                <a:latin typeface="Times New Roman" panose="02020603050405020304" pitchFamily="18" charset="0"/>
              </a:rPr>
              <a:t>якість</a:t>
            </a:r>
            <a:r>
              <a:rPr lang="ru-RU" dirty="0">
                <a:latin typeface="Times New Roman" panose="02020603050405020304" pitchFamily="18" charset="0"/>
              </a:rPr>
              <a:t> </a:t>
            </a:r>
            <a:r>
              <a:rPr lang="ru-RU" dirty="0" err="1">
                <a:latin typeface="Times New Roman" panose="02020603050405020304" pitchFamily="18" charset="0"/>
              </a:rPr>
              <a:t>очищення</a:t>
            </a:r>
            <a:r>
              <a:rPr lang="ru-RU" dirty="0">
                <a:latin typeface="Times New Roman" panose="02020603050405020304" pitchFamily="18" charset="0"/>
              </a:rPr>
              <a:t> </a:t>
            </a:r>
            <a:r>
              <a:rPr lang="ru-RU" dirty="0" err="1">
                <a:latin typeface="Times New Roman" panose="02020603050405020304" pitchFamily="18" charset="0"/>
              </a:rPr>
              <a:t>вище</a:t>
            </a:r>
            <a:r>
              <a:rPr lang="ru-RU" dirty="0">
                <a:latin typeface="Times New Roman" panose="02020603050405020304" pitchFamily="18" charset="0"/>
              </a:rPr>
              <a:t>, в </a:t>
            </a:r>
            <a:r>
              <a:rPr lang="ru-RU" dirty="0" err="1">
                <a:latin typeface="Times New Roman" panose="02020603050405020304" pitchFamily="18" charset="0"/>
              </a:rPr>
              <a:t>порівнянні</a:t>
            </a:r>
            <a:r>
              <a:rPr lang="ru-RU" dirty="0">
                <a:latin typeface="Times New Roman" panose="02020603050405020304" pitchFamily="18" charset="0"/>
              </a:rPr>
              <a:t> з </a:t>
            </a:r>
            <a:r>
              <a:rPr lang="ru-RU" dirty="0" err="1">
                <a:latin typeface="Times New Roman" panose="02020603050405020304" pitchFamily="18" charset="0"/>
              </a:rPr>
              <a:t>традиційними</a:t>
            </a:r>
            <a:r>
              <a:rPr lang="ru-RU" dirty="0">
                <a:latin typeface="Times New Roman" panose="02020603050405020304" pitchFamily="18" charset="0"/>
              </a:rPr>
              <a:t> способами.</a:t>
            </a:r>
          </a:p>
        </p:txBody>
      </p:sp>
      <p:sp>
        <p:nvSpPr>
          <p:cNvPr id="6" name="Прямоугольник 5"/>
          <p:cNvSpPr/>
          <p:nvPr/>
        </p:nvSpPr>
        <p:spPr>
          <a:xfrm>
            <a:off x="3751270" y="5465509"/>
            <a:ext cx="5374801" cy="1200329"/>
          </a:xfrm>
          <a:prstGeom prst="rect">
            <a:avLst/>
          </a:prstGeom>
          <a:solidFill>
            <a:schemeClr val="accent4">
              <a:lumMod val="20000"/>
              <a:lumOff val="80000"/>
            </a:schemeClr>
          </a:solidFill>
        </p:spPr>
        <p:txBody>
          <a:bodyPr wrap="square">
            <a:spAutoFit/>
          </a:bodyPr>
          <a:lstStyle/>
          <a:p>
            <a:pPr marL="268288" lvl="0" indent="-268288" algn="just"/>
            <a:r>
              <a:rPr lang="ru-RU" dirty="0" err="1">
                <a:solidFill>
                  <a:prstClr val="black"/>
                </a:solidFill>
                <a:latin typeface="Times New Roman" panose="02020603050405020304" pitchFamily="18" charset="0"/>
              </a:rPr>
              <a:t>Використано</a:t>
            </a:r>
            <a:r>
              <a:rPr lang="ru-RU" dirty="0">
                <a:solidFill>
                  <a:prstClr val="black"/>
                </a:solidFill>
                <a:latin typeface="Times New Roman" panose="02020603050405020304" pitchFamily="18" charset="0"/>
              </a:rPr>
              <a:t> </a:t>
            </a:r>
            <a:r>
              <a:rPr lang="ru-RU" dirty="0" err="1">
                <a:solidFill>
                  <a:prstClr val="black"/>
                </a:solidFill>
                <a:latin typeface="Times New Roman" panose="02020603050405020304" pitchFamily="18" charset="0"/>
              </a:rPr>
              <a:t>гібридний</a:t>
            </a:r>
            <a:r>
              <a:rPr lang="ru-RU" dirty="0">
                <a:solidFill>
                  <a:prstClr val="black"/>
                </a:solidFill>
                <a:latin typeface="Times New Roman" panose="02020603050405020304" pitchFamily="18" charset="0"/>
              </a:rPr>
              <a:t> тип мембран, </a:t>
            </a:r>
            <a:r>
              <a:rPr lang="ru-RU" dirty="0" err="1">
                <a:solidFill>
                  <a:prstClr val="black"/>
                </a:solidFill>
                <a:latin typeface="Times New Roman" panose="02020603050405020304" pitchFamily="18" charset="0"/>
              </a:rPr>
              <a:t>який</a:t>
            </a:r>
            <a:r>
              <a:rPr lang="ru-RU" dirty="0">
                <a:solidFill>
                  <a:prstClr val="black"/>
                </a:solidFill>
                <a:latin typeface="Times New Roman" panose="02020603050405020304" pitchFamily="18" charset="0"/>
              </a:rPr>
              <a:t> </a:t>
            </a:r>
            <a:r>
              <a:rPr lang="ru-RU" dirty="0" err="1">
                <a:solidFill>
                  <a:prstClr val="black"/>
                </a:solidFill>
                <a:latin typeface="Times New Roman" panose="02020603050405020304" pitchFamily="18" charset="0"/>
              </a:rPr>
              <a:t>народжений</a:t>
            </a:r>
            <a:r>
              <a:rPr lang="ru-RU" dirty="0">
                <a:solidFill>
                  <a:prstClr val="black"/>
                </a:solidFill>
                <a:latin typeface="Times New Roman" panose="02020603050405020304" pitchFamily="18" charset="0"/>
              </a:rPr>
              <a:t> на </a:t>
            </a:r>
            <a:r>
              <a:rPr lang="ru-RU" dirty="0" err="1">
                <a:solidFill>
                  <a:prstClr val="black"/>
                </a:solidFill>
                <a:latin typeface="Times New Roman" panose="02020603050405020304" pitchFamily="18" charset="0"/>
              </a:rPr>
              <a:t>стику</a:t>
            </a:r>
            <a:r>
              <a:rPr lang="ru-RU" dirty="0">
                <a:solidFill>
                  <a:prstClr val="black"/>
                </a:solidFill>
                <a:latin typeface="Times New Roman" panose="02020603050405020304" pitchFamily="18" charset="0"/>
              </a:rPr>
              <a:t> наук: </a:t>
            </a:r>
            <a:r>
              <a:rPr lang="ru-RU" dirty="0" err="1">
                <a:solidFill>
                  <a:prstClr val="black"/>
                </a:solidFill>
                <a:latin typeface="Times New Roman" panose="02020603050405020304" pitchFamily="18" charset="0"/>
              </a:rPr>
              <a:t>аналітичної</a:t>
            </a:r>
            <a:r>
              <a:rPr lang="ru-RU" dirty="0">
                <a:solidFill>
                  <a:prstClr val="black"/>
                </a:solidFill>
                <a:latin typeface="Times New Roman" panose="02020603050405020304" pitchFamily="18" charset="0"/>
              </a:rPr>
              <a:t> </a:t>
            </a:r>
            <a:r>
              <a:rPr lang="ru-RU" dirty="0" err="1">
                <a:solidFill>
                  <a:prstClr val="black"/>
                </a:solidFill>
                <a:latin typeface="Times New Roman" panose="02020603050405020304" pitchFamily="18" charset="0"/>
              </a:rPr>
              <a:t>хімії</a:t>
            </a:r>
            <a:r>
              <a:rPr lang="ru-RU" dirty="0">
                <a:solidFill>
                  <a:prstClr val="black"/>
                </a:solidFill>
                <a:latin typeface="Times New Roman" panose="02020603050405020304" pitchFamily="18" charset="0"/>
              </a:rPr>
              <a:t>, </a:t>
            </a:r>
            <a:r>
              <a:rPr lang="ru-RU" dirty="0" err="1">
                <a:solidFill>
                  <a:prstClr val="black"/>
                </a:solidFill>
                <a:latin typeface="Times New Roman" panose="02020603050405020304" pitchFamily="18" charset="0"/>
              </a:rPr>
              <a:t>гідрогазодинаміки</a:t>
            </a:r>
            <a:r>
              <a:rPr lang="ru-RU" dirty="0">
                <a:solidFill>
                  <a:prstClr val="black"/>
                </a:solidFill>
                <a:latin typeface="Times New Roman" panose="02020603050405020304" pitchFamily="18" charset="0"/>
              </a:rPr>
              <a:t>  та </a:t>
            </a:r>
            <a:r>
              <a:rPr lang="ru-RU" dirty="0" err="1">
                <a:solidFill>
                  <a:prstClr val="black"/>
                </a:solidFill>
                <a:latin typeface="Times New Roman" panose="02020603050405020304" pitchFamily="18" charset="0"/>
              </a:rPr>
              <a:t>мікробіології</a:t>
            </a:r>
            <a:r>
              <a:rPr lang="ru-RU" dirty="0">
                <a:solidFill>
                  <a:prstClr val="black"/>
                </a:solidFill>
                <a:latin typeface="Times New Roman" panose="02020603050405020304" pitchFamily="18" charset="0"/>
              </a:rPr>
              <a:t>. В </a:t>
            </a:r>
            <a:r>
              <a:rPr lang="ru-RU" dirty="0" err="1">
                <a:solidFill>
                  <a:prstClr val="black"/>
                </a:solidFill>
                <a:latin typeface="Times New Roman" panose="02020603050405020304" pitchFamily="18" charset="0"/>
              </a:rPr>
              <a:t>додаток</a:t>
            </a:r>
            <a:r>
              <a:rPr lang="ru-RU" dirty="0">
                <a:solidFill>
                  <a:prstClr val="black"/>
                </a:solidFill>
                <a:latin typeface="Times New Roman" panose="02020603050405020304" pitchFamily="18" charset="0"/>
              </a:rPr>
              <a:t> на </a:t>
            </a:r>
            <a:r>
              <a:rPr lang="ru-RU" dirty="0" err="1">
                <a:solidFill>
                  <a:prstClr val="black"/>
                </a:solidFill>
                <a:latin typeface="Times New Roman" panose="02020603050405020304" pitchFamily="18" charset="0"/>
              </a:rPr>
              <a:t>їх</a:t>
            </a:r>
            <a:r>
              <a:rPr lang="ru-RU" dirty="0">
                <a:solidFill>
                  <a:prstClr val="black"/>
                </a:solidFill>
                <a:latin typeface="Times New Roman" panose="02020603050405020304" pitchFamily="18" charset="0"/>
              </a:rPr>
              <a:t> </a:t>
            </a:r>
            <a:r>
              <a:rPr lang="ru-RU" dirty="0" err="1">
                <a:solidFill>
                  <a:prstClr val="black"/>
                </a:solidFill>
                <a:latin typeface="Times New Roman" panose="02020603050405020304" pitchFamily="18" charset="0"/>
              </a:rPr>
              <a:t>поверхні</a:t>
            </a:r>
            <a:r>
              <a:rPr lang="ru-RU" dirty="0">
                <a:solidFill>
                  <a:prstClr val="black"/>
                </a:solidFill>
                <a:latin typeface="Times New Roman" panose="02020603050405020304" pitchFamily="18" charset="0"/>
              </a:rPr>
              <a:t> нанесений </a:t>
            </a:r>
            <a:r>
              <a:rPr lang="ru-RU" dirty="0" err="1">
                <a:solidFill>
                  <a:prstClr val="black"/>
                </a:solidFill>
                <a:latin typeface="Times New Roman" panose="02020603050405020304" pitchFamily="18" charset="0"/>
              </a:rPr>
              <a:t>біологічно</a:t>
            </a:r>
            <a:r>
              <a:rPr lang="ru-RU" dirty="0">
                <a:solidFill>
                  <a:prstClr val="black"/>
                </a:solidFill>
                <a:latin typeface="Times New Roman" panose="02020603050405020304" pitchFamily="18" charset="0"/>
              </a:rPr>
              <a:t> </a:t>
            </a:r>
            <a:r>
              <a:rPr lang="ru-RU" dirty="0" err="1">
                <a:solidFill>
                  <a:prstClr val="black"/>
                </a:solidFill>
                <a:latin typeface="Times New Roman" panose="02020603050405020304" pitchFamily="18" charset="0"/>
              </a:rPr>
              <a:t>активний</a:t>
            </a:r>
            <a:r>
              <a:rPr lang="ru-RU" dirty="0">
                <a:solidFill>
                  <a:prstClr val="black"/>
                </a:solidFill>
                <a:latin typeface="Times New Roman" panose="02020603050405020304" pitchFamily="18" charset="0"/>
              </a:rPr>
              <a:t> мул.</a:t>
            </a:r>
          </a:p>
        </p:txBody>
      </p:sp>
    </p:spTree>
    <p:extLst>
      <p:ext uri="{BB962C8B-B14F-4D97-AF65-F5344CB8AC3E}">
        <p14:creationId xmlns:p14="http://schemas.microsoft.com/office/powerpoint/2010/main" val="694109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a:xfrm>
            <a:off x="8291555" y="6443447"/>
            <a:ext cx="762000" cy="365125"/>
          </a:xfrm>
        </p:spPr>
        <p:txBody>
          <a:bodyPr/>
          <a:lstStyle/>
          <a:p>
            <a:pPr>
              <a:defRPr/>
            </a:pPr>
            <a:fld id="{0AEB593D-4678-4364-9E8D-F7EADF1EAEA5}" type="slidenum">
              <a:rPr lang="hu-HU" smtClean="0"/>
              <a:pPr>
                <a:defRPr/>
              </a:pPr>
              <a:t>38</a:t>
            </a:fld>
            <a:endParaRPr lang="hu-HU" dirty="0"/>
          </a:p>
        </p:txBody>
      </p:sp>
      <p:sp>
        <p:nvSpPr>
          <p:cNvPr id="9" name="Прямоугольник 8"/>
          <p:cNvSpPr/>
          <p:nvPr/>
        </p:nvSpPr>
        <p:spPr>
          <a:xfrm>
            <a:off x="2249487" y="-3049"/>
            <a:ext cx="6894513" cy="692497"/>
          </a:xfrm>
          <a:prstGeom prst="rect">
            <a:avLst/>
          </a:prstGeom>
          <a:solidFill>
            <a:schemeClr val="accent5">
              <a:lumMod val="40000"/>
              <a:lumOff val="60000"/>
            </a:schemeClr>
          </a:solidFill>
        </p:spPr>
        <p:txBody>
          <a:bodyPr wrap="square">
            <a:spAutoFit/>
          </a:bodyPr>
          <a:lstStyle/>
          <a:p>
            <a:pPr algn="ctr"/>
            <a:r>
              <a:rPr lang="ru-RU" sz="2800" b="1" dirty="0" err="1">
                <a:latin typeface="Times New Roman" panose="02020603050405020304" pitchFamily="18" charset="0"/>
                <a:ea typeface="Calibri" panose="020F0502020204030204" pitchFamily="34" charset="0"/>
              </a:rPr>
              <a:t>Рекреаційний</a:t>
            </a:r>
            <a:r>
              <a:rPr lang="ru-RU" sz="2800" b="1" dirty="0">
                <a:latin typeface="Times New Roman" panose="02020603050405020304" pitchFamily="18" charset="0"/>
                <a:ea typeface="Calibri" panose="020F0502020204030204" pitchFamily="34" charset="0"/>
              </a:rPr>
              <a:t> </a:t>
            </a:r>
            <a:r>
              <a:rPr lang="ru-RU" sz="2800" b="1" dirty="0" err="1">
                <a:latin typeface="Times New Roman" panose="02020603050405020304" pitchFamily="18" charset="0"/>
                <a:ea typeface="Calibri" panose="020F0502020204030204" pitchFamily="34" charset="0"/>
              </a:rPr>
              <a:t>потенціал</a:t>
            </a:r>
            <a:r>
              <a:rPr lang="ru-RU" sz="2800" b="1" dirty="0">
                <a:latin typeface="Times New Roman" panose="02020603050405020304" pitchFamily="18" charset="0"/>
                <a:ea typeface="Calibri" panose="020F0502020204030204" pitchFamily="34" charset="0"/>
              </a:rPr>
              <a:t> ЄС</a:t>
            </a:r>
          </a:p>
          <a:p>
            <a:pPr algn="ctr"/>
            <a:endParaRPr lang="en-US" sz="1100" dirty="0"/>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875" t="6893" r="26714" b="4882"/>
          <a:stretch/>
        </p:blipFill>
        <p:spPr bwMode="auto">
          <a:xfrm>
            <a:off x="-12357" y="689448"/>
            <a:ext cx="6168533" cy="589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6581001"/>
            <a:ext cx="6156176" cy="246221"/>
          </a:xfrm>
          <a:prstGeom prst="rect">
            <a:avLst/>
          </a:prstGeom>
        </p:spPr>
        <p:txBody>
          <a:bodyPr wrap="square">
            <a:spAutoFit/>
          </a:bodyPr>
          <a:lstStyle/>
          <a:p>
            <a:r>
              <a:rPr lang="uk-UA" sz="1000" dirty="0"/>
              <a:t>Режим доступу: </a:t>
            </a:r>
            <a:r>
              <a:rPr lang="la-Latn" sz="1000" dirty="0"/>
              <a:t>https://www.eea.europa.eu/themes/water/interactive/bathing/state-of-bathing-waters</a:t>
            </a:r>
            <a:endParaRPr lang="uk-UA" sz="1000" dirty="0"/>
          </a:p>
        </p:txBody>
      </p:sp>
      <p:sp>
        <p:nvSpPr>
          <p:cNvPr id="5" name="Прямоугольник 4"/>
          <p:cNvSpPr/>
          <p:nvPr/>
        </p:nvSpPr>
        <p:spPr>
          <a:xfrm>
            <a:off x="6156176" y="689448"/>
            <a:ext cx="2987824" cy="3108543"/>
          </a:xfrm>
          <a:prstGeom prst="rect">
            <a:avLst/>
          </a:prstGeom>
          <a:solidFill>
            <a:schemeClr val="accent5">
              <a:lumMod val="20000"/>
              <a:lumOff val="80000"/>
            </a:schemeClr>
          </a:solidFill>
        </p:spPr>
        <p:txBody>
          <a:bodyPr wrap="square">
            <a:spAutoFit/>
          </a:bodyPr>
          <a:lstStyle/>
          <a:p>
            <a:pPr algn="just"/>
            <a:r>
              <a:rPr lang="ru-RU" sz="1500" dirty="0" err="1">
                <a:latin typeface="Times New Roman" pitchFamily="18" charset="0"/>
                <a:cs typeface="Times New Roman" pitchFamily="18" charset="0"/>
              </a:rPr>
              <a:t>Якість</a:t>
            </a:r>
            <a:r>
              <a:rPr lang="ru-RU" sz="1500" dirty="0">
                <a:latin typeface="Times New Roman" pitchFamily="18" charset="0"/>
                <a:cs typeface="Times New Roman" pitchFamily="18" charset="0"/>
              </a:rPr>
              <a:t> води для </a:t>
            </a:r>
            <a:r>
              <a:rPr lang="ru-RU" sz="1500" dirty="0" err="1">
                <a:latin typeface="Times New Roman" pitchFamily="18" charset="0"/>
                <a:cs typeface="Times New Roman" pitchFamily="18" charset="0"/>
              </a:rPr>
              <a:t>купання</a:t>
            </a:r>
            <a:r>
              <a:rPr lang="ru-RU" sz="1500" dirty="0">
                <a:latin typeface="Times New Roman" pitchFamily="18" charset="0"/>
                <a:cs typeface="Times New Roman" pitchFamily="18" charset="0"/>
              </a:rPr>
              <a:t> в </a:t>
            </a:r>
            <a:r>
              <a:rPr lang="ru-RU" sz="1500" dirty="0" err="1">
                <a:latin typeface="Times New Roman" pitchFamily="18" charset="0"/>
                <a:cs typeface="Times New Roman" pitchFamily="18" charset="0"/>
              </a:rPr>
              <a:t>Європі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значно</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покращилася</a:t>
            </a:r>
            <a:r>
              <a:rPr lang="ru-RU" sz="1500" dirty="0">
                <a:latin typeface="Times New Roman" pitchFamily="18" charset="0"/>
                <a:cs typeface="Times New Roman" pitchFamily="18" charset="0"/>
              </a:rPr>
              <a:t> за </a:t>
            </a:r>
            <a:r>
              <a:rPr lang="ru-RU" sz="1500" dirty="0" err="1">
                <a:latin typeface="Times New Roman" pitchFamily="18" charset="0"/>
                <a:cs typeface="Times New Roman" pitchFamily="18" charset="0"/>
              </a:rPr>
              <a:t>останні</a:t>
            </a:r>
            <a:r>
              <a:rPr lang="ru-RU" sz="1500" dirty="0">
                <a:latin typeface="Times New Roman" pitchFamily="18" charset="0"/>
                <a:cs typeface="Times New Roman" pitchFamily="18" charset="0"/>
              </a:rPr>
              <a:t> 40 </a:t>
            </a:r>
            <a:r>
              <a:rPr lang="ru-RU" sz="1500" dirty="0" err="1">
                <a:latin typeface="Times New Roman" pitchFamily="18" charset="0"/>
                <a:cs typeface="Times New Roman" pitchFamily="18" charset="0"/>
              </a:rPr>
              <a:t>років</a:t>
            </a:r>
            <a:r>
              <a:rPr lang="ru-RU" sz="1500" dirty="0">
                <a:latin typeface="Times New Roman" pitchFamily="18" charset="0"/>
                <a:cs typeface="Times New Roman" pitchFamily="18" charset="0"/>
              </a:rPr>
              <a:t>, з моменту введена </a:t>
            </a:r>
            <a:r>
              <a:rPr lang="ru-RU" sz="1500" dirty="0" err="1">
                <a:latin typeface="Times New Roman" pitchFamily="18" charset="0"/>
                <a:cs typeface="Times New Roman" pitchFamily="18" charset="0"/>
              </a:rPr>
              <a:t>Директиви</a:t>
            </a:r>
            <a:r>
              <a:rPr lang="ru-RU" sz="1500" dirty="0">
                <a:latin typeface="Times New Roman" pitchFamily="18" charset="0"/>
                <a:cs typeface="Times New Roman" pitchFamily="18" charset="0"/>
              </a:rPr>
              <a:t> ЄС про воду для </a:t>
            </a:r>
            <a:r>
              <a:rPr lang="ru-RU" sz="1500" dirty="0" err="1">
                <a:latin typeface="Times New Roman" pitchFamily="18" charset="0"/>
                <a:cs typeface="Times New Roman" pitchFamily="18" charset="0"/>
              </a:rPr>
              <a:t>купання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Ефективний</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моніторинг</a:t>
            </a:r>
            <a:r>
              <a:rPr lang="ru-RU" sz="1500" dirty="0">
                <a:latin typeface="Times New Roman" pitchFamily="18" charset="0"/>
                <a:cs typeface="Times New Roman" pitchFamily="18" charset="0"/>
              </a:rPr>
              <a:t> і </a:t>
            </a:r>
            <a:r>
              <a:rPr lang="ru-RU" sz="1500" dirty="0" err="1">
                <a:latin typeface="Times New Roman" pitchFamily="18" charset="0"/>
                <a:cs typeface="Times New Roman" pitchFamily="18" charset="0"/>
              </a:rPr>
              <a:t>управління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введені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відповідно</a:t>
            </a:r>
            <a:r>
              <a:rPr lang="ru-RU" sz="1500" dirty="0">
                <a:latin typeface="Times New Roman" pitchFamily="18" charset="0"/>
                <a:cs typeface="Times New Roman" pitchFamily="18" charset="0"/>
              </a:rPr>
              <a:t> до </a:t>
            </a:r>
            <a:r>
              <a:rPr lang="ru-RU" sz="1500" dirty="0" err="1">
                <a:latin typeface="Times New Roman" pitchFamily="18" charset="0"/>
                <a:cs typeface="Times New Roman" pitchFamily="18" charset="0"/>
              </a:rPr>
              <a:t>директиви</a:t>
            </a:r>
            <a:r>
              <a:rPr lang="ru-RU" sz="1500" dirty="0">
                <a:latin typeface="Times New Roman" pitchFamily="18" charset="0"/>
                <a:cs typeface="Times New Roman" pitchFamily="18" charset="0"/>
              </a:rPr>
              <a:t>, привели до </a:t>
            </a:r>
            <a:r>
              <a:rPr lang="ru-RU" sz="1500" dirty="0" err="1">
                <a:latin typeface="Times New Roman" pitchFamily="18" charset="0"/>
                <a:cs typeface="Times New Roman" pitchFamily="18" charset="0"/>
              </a:rPr>
              <a:t>різкого</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скорочення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неочищених</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або</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частково</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очищених</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міських</a:t>
            </a:r>
            <a:r>
              <a:rPr lang="ru-RU" sz="1500" dirty="0">
                <a:latin typeface="Times New Roman" pitchFamily="18" charset="0"/>
                <a:cs typeface="Times New Roman" pitchFamily="18" charset="0"/>
              </a:rPr>
              <a:t> і </a:t>
            </a:r>
            <a:r>
              <a:rPr lang="ru-RU" sz="1500" dirty="0" err="1">
                <a:latin typeface="Times New Roman" pitchFamily="18" charset="0"/>
                <a:cs typeface="Times New Roman" pitchFamily="18" charset="0"/>
              </a:rPr>
              <a:t>промислових</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стічних</a:t>
            </a:r>
            <a:r>
              <a:rPr lang="ru-RU" sz="1500" dirty="0">
                <a:latin typeface="Times New Roman" pitchFamily="18" charset="0"/>
                <a:cs typeface="Times New Roman" pitchFamily="18" charset="0"/>
              </a:rPr>
              <a:t> вод, </a:t>
            </a:r>
            <a:r>
              <a:rPr lang="ru-RU" sz="1500" dirty="0" err="1">
                <a:latin typeface="Times New Roman" pitchFamily="18" charset="0"/>
                <a:cs typeface="Times New Roman" pitchFamily="18" charset="0"/>
              </a:rPr>
              <a:t>які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потрапляють</a:t>
            </a:r>
            <a:r>
              <a:rPr lang="ru-RU" sz="1500" dirty="0">
                <a:latin typeface="Times New Roman" pitchFamily="18" charset="0"/>
                <a:cs typeface="Times New Roman" pitchFamily="18" charset="0"/>
              </a:rPr>
              <a:t> у воду. В </a:t>
            </a:r>
            <a:r>
              <a:rPr lang="ru-RU" sz="1500" dirty="0" err="1">
                <a:latin typeface="Times New Roman" pitchFamily="18" charset="0"/>
                <a:cs typeface="Times New Roman" pitchFamily="18" charset="0"/>
              </a:rPr>
              <a:t>результаті</a:t>
            </a:r>
            <a:r>
              <a:rPr lang="ru-RU" sz="1500" dirty="0">
                <a:latin typeface="Times New Roman" pitchFamily="18" charset="0"/>
                <a:cs typeface="Times New Roman" pitchFamily="18" charset="0"/>
              </a:rPr>
              <a:t> все </a:t>
            </a:r>
            <a:r>
              <a:rPr lang="ru-RU" sz="1500" dirty="0" err="1">
                <a:latin typeface="Times New Roman" pitchFamily="18" charset="0"/>
                <a:cs typeface="Times New Roman" pitchFamily="18" charset="0"/>
              </a:rPr>
              <a:t>більші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площі</a:t>
            </a:r>
            <a:r>
              <a:rPr lang="ru-RU" sz="1500" dirty="0">
                <a:latin typeface="Times New Roman" pitchFamily="18" charset="0"/>
                <a:cs typeface="Times New Roman" pitchFamily="18" charset="0"/>
              </a:rPr>
              <a:t> для </a:t>
            </a:r>
            <a:r>
              <a:rPr lang="ru-RU" sz="1500" dirty="0" err="1">
                <a:latin typeface="Times New Roman" pitchFamily="18" charset="0"/>
                <a:cs typeface="Times New Roman" pitchFamily="18" charset="0"/>
              </a:rPr>
              <a:t>купання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відповідають</a:t>
            </a:r>
            <a:r>
              <a:rPr lang="ru-RU" sz="1500" dirty="0">
                <a:latin typeface="Times New Roman" pitchFamily="18" charset="0"/>
                <a:cs typeface="Times New Roman" pitchFamily="18" charset="0"/>
              </a:rPr>
              <a:t> стандартам </a:t>
            </a:r>
            <a:r>
              <a:rPr lang="ru-RU" sz="1500" dirty="0" err="1">
                <a:latin typeface="Times New Roman" pitchFamily="18" charset="0"/>
                <a:cs typeface="Times New Roman" pitchFamily="18" charset="0"/>
              </a:rPr>
              <a:t>якості</a:t>
            </a:r>
            <a:r>
              <a:rPr lang="ru-RU" sz="1600" dirty="0">
                <a:latin typeface="Times New Roman" pitchFamily="18" charset="0"/>
                <a:cs typeface="Times New Roman" pitchFamily="18" charset="0"/>
              </a:rPr>
              <a:t>.</a:t>
            </a:r>
            <a:endParaRPr lang="uk-UA" sz="1600" dirty="0">
              <a:latin typeface="Times New Roman" pitchFamily="18" charset="0"/>
              <a:cs typeface="Times New Roman" pitchFamily="18" charset="0"/>
            </a:endParaRPr>
          </a:p>
        </p:txBody>
      </p:sp>
      <p:sp>
        <p:nvSpPr>
          <p:cNvPr id="7" name="Прямоугольник 6"/>
          <p:cNvSpPr/>
          <p:nvPr/>
        </p:nvSpPr>
        <p:spPr>
          <a:xfrm>
            <a:off x="6180890" y="3751411"/>
            <a:ext cx="2963110" cy="3108543"/>
          </a:xfrm>
          <a:prstGeom prst="rect">
            <a:avLst/>
          </a:prstGeom>
          <a:solidFill>
            <a:schemeClr val="accent3">
              <a:lumMod val="20000"/>
              <a:lumOff val="80000"/>
            </a:schemeClr>
          </a:solidFill>
        </p:spPr>
        <p:txBody>
          <a:bodyPr wrap="square">
            <a:spAutoFit/>
          </a:bodyPr>
          <a:lstStyle/>
          <a:p>
            <a:pPr algn="just"/>
            <a:r>
              <a:rPr lang="ru-RU" sz="1400" dirty="0">
                <a:latin typeface="Times New Roman" pitchFamily="18" charset="0"/>
                <a:cs typeface="Times New Roman" pitchFamily="18" charset="0"/>
              </a:rPr>
              <a:t>У </a:t>
            </a:r>
            <a:r>
              <a:rPr lang="ru-RU" sz="1400" dirty="0" err="1">
                <a:latin typeface="Times New Roman" pitchFamily="18" charset="0"/>
                <a:cs typeface="Times New Roman" pitchFamily="18" charset="0"/>
              </a:rPr>
              <a:t>п'яти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країнах</a:t>
            </a:r>
            <a:r>
              <a:rPr lang="ru-RU" sz="1400" dirty="0">
                <a:latin typeface="Times New Roman" pitchFamily="18" charset="0"/>
                <a:cs typeface="Times New Roman" pitchFamily="18" charset="0"/>
              </a:rPr>
              <a:t> 95% і </a:t>
            </a:r>
            <a:r>
              <a:rPr lang="ru-RU" sz="1400" dirty="0" err="1">
                <a:latin typeface="Times New Roman" pitchFamily="18" charset="0"/>
                <a:cs typeface="Times New Roman" pitchFamily="18" charset="0"/>
              </a:rPr>
              <a:t>більше</a:t>
            </a:r>
            <a:r>
              <a:rPr lang="ru-RU" sz="1400" dirty="0">
                <a:latin typeface="Times New Roman" pitchFamily="18" charset="0"/>
                <a:cs typeface="Times New Roman" pitchFamily="18" charset="0"/>
              </a:rPr>
              <a:t> вод для </a:t>
            </a:r>
            <a:r>
              <a:rPr lang="ru-RU" sz="1400" dirty="0" err="1">
                <a:latin typeface="Times New Roman" pitchFamily="18" charset="0"/>
                <a:cs typeface="Times New Roman" pitchFamily="18" charset="0"/>
              </a:rPr>
              <a:t>купання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оцінені</a:t>
            </a:r>
            <a:r>
              <a:rPr lang="ru-RU" sz="1400" dirty="0">
                <a:latin typeface="Times New Roman" pitchFamily="18" charset="0"/>
                <a:cs typeface="Times New Roman" pitchFamily="18" charset="0"/>
              </a:rPr>
              <a:t> як </a:t>
            </a:r>
            <a:r>
              <a:rPr lang="ru-RU" sz="1400" dirty="0" err="1">
                <a:latin typeface="Times New Roman" pitchFamily="18" charset="0"/>
                <a:cs typeface="Times New Roman" pitchFamily="18" charset="0"/>
              </a:rPr>
              <a:t>відмінні</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якістю</a:t>
            </a:r>
            <a:r>
              <a:rPr lang="ru-RU" sz="1400" dirty="0">
                <a:latin typeface="Times New Roman" pitchFamily="18" charset="0"/>
                <a:cs typeface="Times New Roman" pitchFamily="18" charset="0"/>
              </a:rPr>
              <a:t>: Люксембург (</a:t>
            </a:r>
            <a:r>
              <a:rPr lang="ru-RU" sz="1400" dirty="0" err="1">
                <a:latin typeface="Times New Roman" pitchFamily="18" charset="0"/>
                <a:cs typeface="Times New Roman" pitchFamily="18" charset="0"/>
              </a:rPr>
              <a:t>всі</a:t>
            </a:r>
            <a:r>
              <a:rPr lang="ru-RU" sz="1400" dirty="0">
                <a:latin typeface="Times New Roman" pitchFamily="18" charset="0"/>
                <a:cs typeface="Times New Roman" pitchFamily="18" charset="0"/>
              </a:rPr>
              <a:t> 12 </a:t>
            </a:r>
            <a:r>
              <a:rPr lang="ru-RU" sz="1400" dirty="0" err="1">
                <a:latin typeface="Times New Roman" pitchFamily="18" charset="0"/>
                <a:cs typeface="Times New Roman" pitchFamily="18" charset="0"/>
              </a:rPr>
              <a:t>зареєстрованих</a:t>
            </a:r>
            <a:r>
              <a:rPr lang="ru-RU" sz="1400" dirty="0">
                <a:latin typeface="Times New Roman" pitchFamily="18" charset="0"/>
                <a:cs typeface="Times New Roman" pitchFamily="18" charset="0"/>
              </a:rPr>
              <a:t> вод для </a:t>
            </a:r>
            <a:r>
              <a:rPr lang="ru-RU" sz="1400" dirty="0" err="1">
                <a:latin typeface="Times New Roman" pitchFamily="18" charset="0"/>
                <a:cs typeface="Times New Roman" pitchFamily="18" charset="0"/>
              </a:rPr>
              <a:t>купання</a:t>
            </a:r>
            <a:r>
              <a:rPr lang="ru-RU" sz="1400" dirty="0">
                <a:latin typeface="Times New Roman" pitchFamily="18" charset="0"/>
                <a:cs typeface="Times New Roman" pitchFamily="18" charset="0"/>
              </a:rPr>
              <a:t>), Мальта (98,9% </a:t>
            </a:r>
            <a:r>
              <a:rPr lang="ru-RU" sz="1400" dirty="0" err="1">
                <a:latin typeface="Times New Roman" pitchFamily="18" charset="0"/>
                <a:cs typeface="Times New Roman" pitchFamily="18" charset="0"/>
              </a:rPr>
              <a:t>всіх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місць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Кіпр</a:t>
            </a:r>
            <a:r>
              <a:rPr lang="ru-RU" sz="1400" dirty="0">
                <a:latin typeface="Times New Roman" pitchFamily="18" charset="0"/>
                <a:cs typeface="Times New Roman" pitchFamily="18" charset="0"/>
              </a:rPr>
              <a:t> (97,3% </a:t>
            </a:r>
            <a:r>
              <a:rPr lang="ru-RU" sz="1400" dirty="0" err="1">
                <a:latin typeface="Times New Roman" pitchFamily="18" charset="0"/>
                <a:cs typeface="Times New Roman" pitchFamily="18" charset="0"/>
              </a:rPr>
              <a:t>всіх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місць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Греція</a:t>
            </a:r>
            <a:r>
              <a:rPr lang="ru-RU" sz="1400" dirty="0">
                <a:latin typeface="Times New Roman" pitchFamily="18" charset="0"/>
                <a:cs typeface="Times New Roman" pitchFamily="18" charset="0"/>
              </a:rPr>
              <a:t> (95,9% </a:t>
            </a:r>
            <a:r>
              <a:rPr lang="ru-RU" sz="1400" dirty="0" err="1">
                <a:latin typeface="Times New Roman" pitchFamily="18" charset="0"/>
                <a:cs typeface="Times New Roman" pitchFamily="18" charset="0"/>
              </a:rPr>
              <a:t>всіх</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місць</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Австрії</a:t>
            </a:r>
            <a:r>
              <a:rPr lang="ru-RU" sz="1400" dirty="0">
                <a:latin typeface="Times New Roman" pitchFamily="18" charset="0"/>
                <a:cs typeface="Times New Roman" pitchFamily="18" charset="0"/>
              </a:rPr>
              <a:t> (95,1% </a:t>
            </a:r>
            <a:r>
              <a:rPr lang="ru-RU" sz="1400" dirty="0" err="1">
                <a:latin typeface="Times New Roman" pitchFamily="18" charset="0"/>
                <a:cs typeface="Times New Roman" pitchFamily="18" charset="0"/>
              </a:rPr>
              <a:t>всіх</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місць</a:t>
            </a:r>
            <a:r>
              <a:rPr lang="ru-RU" sz="1400" dirty="0">
                <a:latin typeface="Times New Roman" pitchFamily="18" charset="0"/>
                <a:cs typeface="Times New Roman" pitchFamily="18" charset="0"/>
              </a:rPr>
              <a:t>).</a:t>
            </a:r>
          </a:p>
          <a:p>
            <a:pPr algn="just"/>
            <a:r>
              <a:rPr lang="ru-RU" sz="1400" dirty="0" err="1">
                <a:latin typeface="Times New Roman" pitchFamily="18" charset="0"/>
                <a:cs typeface="Times New Roman" pitchFamily="18" charset="0"/>
              </a:rPr>
              <a:t>Трьома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країнами</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найбільшою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кількістю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місць</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купання</a:t>
            </a:r>
            <a:r>
              <a:rPr lang="ru-RU" sz="1400" dirty="0">
                <a:latin typeface="Times New Roman" pitchFamily="18" charset="0"/>
                <a:cs typeface="Times New Roman" pitchFamily="18" charset="0"/>
              </a:rPr>
              <a:t> води «поганого» </a:t>
            </a:r>
            <a:r>
              <a:rPr lang="ru-RU" sz="1400" dirty="0" err="1">
                <a:latin typeface="Times New Roman" pitchFamily="18" charset="0"/>
                <a:cs typeface="Times New Roman" pitchFamily="18" charset="0"/>
              </a:rPr>
              <a:t>якості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Італія</a:t>
            </a:r>
            <a:r>
              <a:rPr lang="ru-RU" sz="1400" dirty="0">
                <a:latin typeface="Times New Roman" pitchFamily="18" charset="0"/>
                <a:cs typeface="Times New Roman" pitchFamily="18" charset="0"/>
              </a:rPr>
              <a:t> (79 </a:t>
            </a:r>
            <a:r>
              <a:rPr lang="ru-RU" sz="1400" dirty="0" err="1">
                <a:latin typeface="Times New Roman" pitchFamily="18" charset="0"/>
                <a:cs typeface="Times New Roman" pitchFamily="18" charset="0"/>
              </a:rPr>
              <a:t>місць</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купання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або</a:t>
            </a:r>
            <a:r>
              <a:rPr lang="ru-RU" sz="1400" dirty="0">
                <a:latin typeface="Times New Roman" pitchFamily="18" charset="0"/>
                <a:cs typeface="Times New Roman" pitchFamily="18" charset="0"/>
              </a:rPr>
              <a:t> 1,4%), </a:t>
            </a:r>
            <a:r>
              <a:rPr lang="ru-RU" sz="1400" dirty="0" err="1">
                <a:latin typeface="Times New Roman" pitchFamily="18" charset="0"/>
                <a:cs typeface="Times New Roman" pitchFamily="18" charset="0"/>
              </a:rPr>
              <a:t>Франція</a:t>
            </a:r>
            <a:r>
              <a:rPr lang="ru-RU" sz="1400" dirty="0">
                <a:latin typeface="Times New Roman" pitchFamily="18" charset="0"/>
                <a:cs typeface="Times New Roman" pitchFamily="18" charset="0"/>
              </a:rPr>
              <a:t> (80 </a:t>
            </a:r>
            <a:r>
              <a:rPr lang="ru-RU" sz="1400" dirty="0" err="1">
                <a:latin typeface="Times New Roman" pitchFamily="18" charset="0"/>
                <a:cs typeface="Times New Roman" pitchFamily="18" charset="0"/>
              </a:rPr>
              <a:t>місць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або</a:t>
            </a:r>
            <a:r>
              <a:rPr lang="ru-RU" sz="1400" dirty="0">
                <a:latin typeface="Times New Roman" pitchFamily="18" charset="0"/>
                <a:cs typeface="Times New Roman" pitchFamily="18" charset="0"/>
              </a:rPr>
              <a:t> 2,4%) та </a:t>
            </a:r>
            <a:r>
              <a:rPr lang="ru-RU" sz="1400" dirty="0" err="1">
                <a:latin typeface="Times New Roman" pitchFamily="18" charset="0"/>
                <a:cs typeface="Times New Roman" pitchFamily="18" charset="0"/>
              </a:rPr>
              <a:t>Іспанія</a:t>
            </a:r>
            <a:r>
              <a:rPr lang="ru-RU" sz="1400" dirty="0">
                <a:latin typeface="Times New Roman" pitchFamily="18" charset="0"/>
                <a:cs typeface="Times New Roman" pitchFamily="18" charset="0"/>
              </a:rPr>
              <a:t> (38 </a:t>
            </a:r>
            <a:r>
              <a:rPr lang="ru-RU" sz="1400" dirty="0" err="1">
                <a:latin typeface="Times New Roman" pitchFamily="18" charset="0"/>
                <a:cs typeface="Times New Roman" pitchFamily="18" charset="0"/>
              </a:rPr>
              <a:t>місць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або</a:t>
            </a:r>
            <a:r>
              <a:rPr lang="ru-RU" sz="1400" dirty="0">
                <a:latin typeface="Times New Roman" pitchFamily="18" charset="0"/>
                <a:cs typeface="Times New Roman" pitchFamily="18" charset="0"/>
              </a:rPr>
              <a:t> 1,7%).</a:t>
            </a:r>
          </a:p>
        </p:txBody>
      </p:sp>
    </p:spTree>
    <p:extLst>
      <p:ext uri="{BB962C8B-B14F-4D97-AF65-F5344CB8AC3E}">
        <p14:creationId xmlns:p14="http://schemas.microsoft.com/office/powerpoint/2010/main" val="3544595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39</a:t>
            </a:fld>
            <a:endParaRPr lang="hu-HU"/>
          </a:p>
        </p:txBody>
      </p:sp>
      <p:sp>
        <p:nvSpPr>
          <p:cNvPr id="3" name="Прямоугольник 2"/>
          <p:cNvSpPr/>
          <p:nvPr/>
        </p:nvSpPr>
        <p:spPr>
          <a:xfrm>
            <a:off x="2194322" y="6581000"/>
            <a:ext cx="4755356" cy="276999"/>
          </a:xfrm>
          <a:prstGeom prst="rect">
            <a:avLst/>
          </a:prstGeom>
        </p:spPr>
        <p:txBody>
          <a:bodyPr wrap="square">
            <a:spAutoFit/>
          </a:bodyPr>
          <a:lstStyle/>
          <a:p>
            <a:pPr algn="ctr"/>
            <a:r>
              <a:rPr lang="uk-UA" sz="1200" dirty="0"/>
              <a:t>Режим доступу: </a:t>
            </a:r>
            <a:r>
              <a:rPr lang="la-Latn" sz="1200" dirty="0"/>
              <a:t>https://menr.gov.ua/timeline/Ohorona-vod.html</a:t>
            </a:r>
            <a:endParaRPr lang="uk-UA" sz="12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78" t="12440" r="54942" b="76319"/>
          <a:stretch/>
        </p:blipFill>
        <p:spPr bwMode="auto">
          <a:xfrm>
            <a:off x="3419873" y="-1"/>
            <a:ext cx="5724128" cy="107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1082584"/>
            <a:ext cx="9144000" cy="400110"/>
          </a:xfrm>
          <a:prstGeom prst="rect">
            <a:avLst/>
          </a:prstGeom>
          <a:gradFill>
            <a:gsLst>
              <a:gs pos="0">
                <a:schemeClr val="accent4">
                  <a:lumMod val="20000"/>
                  <a:lumOff val="8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ru-RU" sz="2000" b="1" dirty="0" err="1">
                <a:latin typeface="Times New Roman" pitchFamily="18" charset="0"/>
                <a:cs typeface="Times New Roman" pitchFamily="18" charset="0"/>
              </a:rPr>
              <a:t>окреслює</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основні</a:t>
            </a:r>
            <a:r>
              <a:rPr lang="ru-RU" sz="2000" b="1" dirty="0">
                <a:latin typeface="Times New Roman" pitchFamily="18" charset="0"/>
                <a:cs typeface="Times New Roman" pitchFamily="18" charset="0"/>
              </a:rPr>
              <a:t> засади </a:t>
            </a:r>
            <a:r>
              <a:rPr lang="ru-RU" sz="2000" b="1" dirty="0" err="1">
                <a:latin typeface="Times New Roman" pitchFamily="18" charset="0"/>
                <a:cs typeface="Times New Roman" pitchFamily="18" charset="0"/>
              </a:rPr>
              <a:t>сталого</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управління</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водними</a:t>
            </a:r>
            <a:r>
              <a:rPr lang="ru-RU" sz="2000" b="1" dirty="0">
                <a:latin typeface="Times New Roman" pitchFamily="18" charset="0"/>
                <a:cs typeface="Times New Roman" pitchFamily="18" charset="0"/>
              </a:rPr>
              <a:t> ресурсами</a:t>
            </a:r>
            <a:endParaRPr lang="uk-UA" sz="2000" b="1" dirty="0">
              <a:latin typeface="Times New Roman" pitchFamily="18" charset="0"/>
              <a:cs typeface="Times New Roman" pitchFamily="18" charset="0"/>
            </a:endParaRPr>
          </a:p>
        </p:txBody>
      </p:sp>
      <p:sp>
        <p:nvSpPr>
          <p:cNvPr id="5" name="Прямоугольник 4"/>
          <p:cNvSpPr/>
          <p:nvPr/>
        </p:nvSpPr>
        <p:spPr>
          <a:xfrm>
            <a:off x="6156176" y="1482694"/>
            <a:ext cx="2987824" cy="4801314"/>
          </a:xfrm>
          <a:prstGeom prst="rect">
            <a:avLst/>
          </a:prstGeom>
          <a:solidFill>
            <a:schemeClr val="accent5">
              <a:lumMod val="20000"/>
              <a:lumOff val="80000"/>
            </a:schemeClr>
          </a:solidFill>
        </p:spPr>
        <p:txBody>
          <a:bodyPr wrap="square">
            <a:spAutoFit/>
          </a:bodyPr>
          <a:lstStyle/>
          <a:p>
            <a:pPr algn="ctr"/>
            <a:r>
              <a:rPr lang="ru-RU" b="1" dirty="0" err="1"/>
              <a:t>Державне</a:t>
            </a:r>
            <a:r>
              <a:rPr lang="ru-RU" b="1" dirty="0"/>
              <a:t> </a:t>
            </a:r>
            <a:r>
              <a:rPr lang="ru-RU" b="1" dirty="0" err="1"/>
              <a:t>управління</a:t>
            </a:r>
            <a:r>
              <a:rPr lang="ru-RU" b="1" dirty="0"/>
              <a:t> </a:t>
            </a:r>
            <a:r>
              <a:rPr lang="ru-RU" b="1" dirty="0" err="1"/>
              <a:t>водними</a:t>
            </a:r>
            <a:r>
              <a:rPr lang="ru-RU" b="1" dirty="0"/>
              <a:t> ресурсами </a:t>
            </a:r>
            <a:r>
              <a:rPr lang="ru-RU" dirty="0"/>
              <a:t>– </a:t>
            </a:r>
            <a:r>
              <a:rPr lang="ru-RU" dirty="0" err="1"/>
              <a:t>діяльність</a:t>
            </a:r>
            <a:r>
              <a:rPr lang="ru-RU" dirty="0"/>
              <a:t> </a:t>
            </a:r>
            <a:r>
              <a:rPr lang="ru-RU" dirty="0" err="1"/>
              <a:t>спрямована</a:t>
            </a:r>
            <a:r>
              <a:rPr lang="ru-RU" dirty="0"/>
              <a:t> на </a:t>
            </a:r>
            <a:r>
              <a:rPr lang="ru-RU" dirty="0" err="1"/>
              <a:t>подолання</a:t>
            </a:r>
            <a:r>
              <a:rPr lang="ru-RU" dirty="0"/>
              <a:t> </a:t>
            </a:r>
            <a:r>
              <a:rPr lang="ru-RU" dirty="0" err="1"/>
              <a:t>наявних</a:t>
            </a:r>
            <a:r>
              <a:rPr lang="ru-RU" dirty="0"/>
              <a:t> водно-</a:t>
            </a:r>
            <a:r>
              <a:rPr lang="ru-RU" dirty="0" err="1"/>
              <a:t>екологічних</a:t>
            </a:r>
            <a:r>
              <a:rPr lang="ru-RU" dirty="0"/>
              <a:t> </a:t>
            </a:r>
            <a:r>
              <a:rPr lang="ru-RU" dirty="0" err="1"/>
              <a:t>загроз</a:t>
            </a:r>
            <a:r>
              <a:rPr lang="ru-RU" dirty="0"/>
              <a:t> в </a:t>
            </a:r>
            <a:r>
              <a:rPr lang="ru-RU" dirty="0" err="1"/>
              <a:t>країні</a:t>
            </a:r>
            <a:r>
              <a:rPr lang="ru-RU" dirty="0"/>
              <a:t>, </a:t>
            </a:r>
            <a:r>
              <a:rPr lang="ru-RU" dirty="0" err="1"/>
              <a:t>створення</a:t>
            </a:r>
            <a:r>
              <a:rPr lang="ru-RU" dirty="0"/>
              <a:t> </a:t>
            </a:r>
            <a:r>
              <a:rPr lang="ru-RU" dirty="0" err="1"/>
              <a:t>сприятливих</a:t>
            </a:r>
            <a:r>
              <a:rPr lang="ru-RU" dirty="0"/>
              <a:t> умов для </a:t>
            </a:r>
            <a:r>
              <a:rPr lang="ru-RU" dirty="0" err="1"/>
              <a:t>сталого</a:t>
            </a:r>
            <a:r>
              <a:rPr lang="ru-RU" dirty="0"/>
              <a:t>, </a:t>
            </a:r>
            <a:r>
              <a:rPr lang="ru-RU" dirty="0" err="1"/>
              <a:t>екологічно</a:t>
            </a:r>
            <a:r>
              <a:rPr lang="ru-RU" dirty="0"/>
              <a:t> </a:t>
            </a:r>
            <a:r>
              <a:rPr lang="ru-RU" dirty="0" err="1"/>
              <a:t>безпечного</a:t>
            </a:r>
            <a:r>
              <a:rPr lang="ru-RU" dirty="0"/>
              <a:t> </a:t>
            </a:r>
            <a:r>
              <a:rPr lang="ru-RU" dirty="0" err="1"/>
              <a:t>водокористування</a:t>
            </a:r>
            <a:r>
              <a:rPr lang="ru-RU" dirty="0"/>
              <a:t>, </a:t>
            </a:r>
            <a:r>
              <a:rPr lang="ru-RU" dirty="0" err="1"/>
              <a:t>відтворення</a:t>
            </a:r>
            <a:r>
              <a:rPr lang="ru-RU" dirty="0"/>
              <a:t> та </a:t>
            </a:r>
            <a:r>
              <a:rPr lang="ru-RU" dirty="0" err="1"/>
              <a:t>охорону</a:t>
            </a:r>
            <a:r>
              <a:rPr lang="ru-RU" dirty="0"/>
              <a:t> </a:t>
            </a:r>
            <a:r>
              <a:rPr lang="ru-RU" dirty="0" err="1"/>
              <a:t>всіх</a:t>
            </a:r>
            <a:r>
              <a:rPr lang="ru-RU" dirty="0"/>
              <a:t> </a:t>
            </a:r>
            <a:r>
              <a:rPr lang="ru-RU" dirty="0" err="1"/>
              <a:t>водних</a:t>
            </a:r>
            <a:r>
              <a:rPr lang="ru-RU" dirty="0"/>
              <a:t> </a:t>
            </a:r>
            <a:r>
              <a:rPr lang="ru-RU" dirty="0" err="1"/>
              <a:t>ресурсів</a:t>
            </a:r>
            <a:r>
              <a:rPr lang="ru-RU" dirty="0"/>
              <a:t> на </a:t>
            </a:r>
            <a:r>
              <a:rPr lang="ru-RU" dirty="0" err="1"/>
              <a:t>території</a:t>
            </a:r>
            <a:r>
              <a:rPr lang="ru-RU" dirty="0"/>
              <a:t> </a:t>
            </a:r>
            <a:r>
              <a:rPr lang="ru-RU" dirty="0" err="1"/>
              <a:t>країни</a:t>
            </a:r>
            <a:r>
              <a:rPr lang="ru-RU" dirty="0"/>
              <a:t> з </a:t>
            </a:r>
            <a:r>
              <a:rPr lang="ru-RU" dirty="0" err="1"/>
              <a:t>урахуванням</a:t>
            </a:r>
            <a:r>
              <a:rPr lang="ru-RU" dirty="0"/>
              <a:t> </a:t>
            </a:r>
            <a:r>
              <a:rPr lang="ru-RU" dirty="0" err="1"/>
              <a:t>їх</a:t>
            </a:r>
            <a:r>
              <a:rPr lang="ru-RU" dirty="0"/>
              <a:t> </a:t>
            </a:r>
            <a:r>
              <a:rPr lang="ru-RU" dirty="0" err="1"/>
              <a:t>транскордонного</a:t>
            </a:r>
            <a:r>
              <a:rPr lang="ru-RU" dirty="0"/>
              <a:t> </a:t>
            </a:r>
            <a:r>
              <a:rPr lang="ru-RU" dirty="0" err="1"/>
              <a:t>значення</a:t>
            </a:r>
            <a:r>
              <a:rPr lang="ru-RU" dirty="0"/>
              <a:t>, а </a:t>
            </a:r>
            <a:r>
              <a:rPr lang="ru-RU" dirty="0" err="1"/>
              <a:t>також</a:t>
            </a:r>
            <a:r>
              <a:rPr lang="ru-RU" dirty="0"/>
              <a:t> </a:t>
            </a:r>
            <a:r>
              <a:rPr lang="ru-RU" dirty="0" err="1"/>
              <a:t>водних</a:t>
            </a:r>
            <a:r>
              <a:rPr lang="ru-RU" dirty="0"/>
              <a:t> </a:t>
            </a:r>
            <a:r>
              <a:rPr lang="ru-RU" dirty="0" err="1"/>
              <a:t>екосистем</a:t>
            </a:r>
            <a:r>
              <a:rPr lang="ru-RU" dirty="0"/>
              <a:t>. </a:t>
            </a:r>
            <a:endParaRPr lang="uk-UA" dirty="0"/>
          </a:p>
        </p:txBody>
      </p:sp>
      <p:sp>
        <p:nvSpPr>
          <p:cNvPr id="6" name="Прямоугольник 5"/>
          <p:cNvSpPr/>
          <p:nvPr/>
        </p:nvSpPr>
        <p:spPr>
          <a:xfrm>
            <a:off x="0" y="1487479"/>
            <a:ext cx="6156176" cy="2708434"/>
          </a:xfrm>
          <a:prstGeom prst="rect">
            <a:avLst/>
          </a:prstGeom>
          <a:solidFill>
            <a:schemeClr val="accent4">
              <a:lumMod val="20000"/>
              <a:lumOff val="80000"/>
            </a:schemeClr>
          </a:solidFill>
        </p:spPr>
        <p:txBody>
          <a:bodyPr wrap="square">
            <a:spAutoFit/>
          </a:bodyPr>
          <a:lstStyle/>
          <a:p>
            <a:pPr algn="just"/>
            <a:r>
              <a:rPr lang="ru-RU" b="1" dirty="0">
                <a:latin typeface="Times New Roman" pitchFamily="18" charset="0"/>
                <a:cs typeface="Times New Roman" pitchFamily="18" charset="0"/>
              </a:rPr>
              <a:t>Напрямки </a:t>
            </a:r>
            <a:r>
              <a:rPr lang="ru-RU" b="1" dirty="0" err="1">
                <a:latin typeface="Times New Roman" pitchFamily="18" charset="0"/>
                <a:cs typeface="Times New Roman" pitchFamily="18" charset="0"/>
              </a:rPr>
              <a:t>реформування</a:t>
            </a:r>
            <a:r>
              <a:rPr lang="ru-RU" b="1" dirty="0">
                <a:latin typeface="Times New Roman" pitchFamily="18" charset="0"/>
                <a:cs typeface="Times New Roman" pitchFamily="18" charset="0"/>
              </a:rPr>
              <a:t>:</a:t>
            </a:r>
            <a:r>
              <a:rPr lang="ru-RU" dirty="0">
                <a:latin typeface="Times New Roman" pitchFamily="18" charset="0"/>
                <a:cs typeface="Times New Roman" pitchFamily="18" charset="0"/>
              </a:rPr>
              <a:t> </a:t>
            </a:r>
          </a:p>
          <a:p>
            <a:pPr marL="285750" indent="-285750" algn="just">
              <a:buFont typeface="Wingdings" pitchFamily="2" charset="2"/>
              <a:buChar char="Ø"/>
            </a:pPr>
            <a:r>
              <a:rPr lang="ru-RU" sz="1900" dirty="0" err="1">
                <a:latin typeface="Times New Roman" pitchFamily="18" charset="0"/>
                <a:cs typeface="Times New Roman" pitchFamily="18" charset="0"/>
              </a:rPr>
              <a:t>Наближення</a:t>
            </a:r>
            <a:r>
              <a:rPr lang="ru-RU" sz="1900" dirty="0">
                <a:latin typeface="Times New Roman" pitchFamily="18" charset="0"/>
                <a:cs typeface="Times New Roman" pitchFamily="18" charset="0"/>
              </a:rPr>
              <a:t> до </a:t>
            </a:r>
            <a:r>
              <a:rPr lang="ru-RU" sz="1900" dirty="0" err="1">
                <a:latin typeface="Times New Roman" pitchFamily="18" charset="0"/>
                <a:cs typeface="Times New Roman" pitchFamily="18" charset="0"/>
              </a:rPr>
              <a:t>законодавства</a:t>
            </a:r>
            <a:r>
              <a:rPr lang="ru-RU" sz="1900" dirty="0">
                <a:latin typeface="Times New Roman" pitchFamily="18" charset="0"/>
                <a:cs typeface="Times New Roman" pitchFamily="18" charset="0"/>
              </a:rPr>
              <a:t> ЄС. </a:t>
            </a:r>
            <a:r>
              <a:rPr lang="ru-RU" sz="1900" dirty="0" err="1">
                <a:latin typeface="Times New Roman" pitchFamily="18" charset="0"/>
                <a:cs typeface="Times New Roman" pitchFamily="18" charset="0"/>
              </a:rPr>
              <a:t>Підготовка</a:t>
            </a:r>
            <a:r>
              <a:rPr lang="ru-RU" sz="1900" dirty="0">
                <a:latin typeface="Times New Roman" pitchFamily="18" charset="0"/>
                <a:cs typeface="Times New Roman" pitchFamily="18" charset="0"/>
              </a:rPr>
              <a:t> перших </a:t>
            </a:r>
            <a:r>
              <a:rPr lang="ru-RU" sz="1900" dirty="0" err="1">
                <a:latin typeface="Times New Roman" pitchFamily="18" charset="0"/>
                <a:cs typeface="Times New Roman" pitchFamily="18" charset="0"/>
              </a:rPr>
              <a:t>Планів</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управління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річковими</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басейнами</a:t>
            </a:r>
            <a:r>
              <a:rPr lang="ru-RU" sz="1900" b="1" dirty="0">
                <a:latin typeface="Times New Roman" pitchFamily="18" charset="0"/>
                <a:cs typeface="Times New Roman" pitchFamily="18" charset="0"/>
              </a:rPr>
              <a:t>;</a:t>
            </a:r>
            <a:endParaRPr lang="ru-RU" sz="1900" dirty="0">
              <a:latin typeface="Times New Roman" pitchFamily="18" charset="0"/>
              <a:cs typeface="Times New Roman" pitchFamily="18" charset="0"/>
            </a:endParaRPr>
          </a:p>
          <a:p>
            <a:pPr marL="285750" indent="-285750" algn="just">
              <a:buFont typeface="Wingdings" pitchFamily="2" charset="2"/>
              <a:buChar char="Ø"/>
            </a:pPr>
            <a:r>
              <a:rPr lang="ru-RU" sz="1900" dirty="0" err="1">
                <a:latin typeface="Times New Roman" pitchFamily="18" charset="0"/>
                <a:cs typeface="Times New Roman" pitchFamily="18" charset="0"/>
              </a:rPr>
              <a:t>Реформування</a:t>
            </a:r>
            <a:r>
              <a:rPr lang="ru-RU" sz="1900" dirty="0">
                <a:latin typeface="Times New Roman" pitchFamily="18" charset="0"/>
                <a:cs typeface="Times New Roman" pitchFamily="18" charset="0"/>
              </a:rPr>
              <a:t> державного </a:t>
            </a:r>
            <a:r>
              <a:rPr lang="ru-RU" sz="1900" dirty="0" err="1">
                <a:latin typeface="Times New Roman" pitchFamily="18" charset="0"/>
                <a:cs typeface="Times New Roman" pitchFamily="18" charset="0"/>
              </a:rPr>
              <a:t>управління</a:t>
            </a:r>
            <a:r>
              <a:rPr lang="ru-RU" sz="1900" dirty="0">
                <a:latin typeface="Times New Roman" pitchFamily="18" charset="0"/>
                <a:cs typeface="Times New Roman" pitchFamily="18" charset="0"/>
              </a:rPr>
              <a:t> у </a:t>
            </a:r>
            <a:r>
              <a:rPr lang="ru-RU" sz="1900" dirty="0" err="1">
                <a:latin typeface="Times New Roman" pitchFamily="18" charset="0"/>
                <a:cs typeface="Times New Roman" pitchFamily="18" charset="0"/>
              </a:rPr>
              <a:t>галузі</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управління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водними</a:t>
            </a:r>
            <a:r>
              <a:rPr lang="ru-RU" sz="1900" dirty="0">
                <a:latin typeface="Times New Roman" pitchFamily="18" charset="0"/>
                <a:cs typeface="Times New Roman" pitchFamily="18" charset="0"/>
              </a:rPr>
              <a:t> ресурсами; </a:t>
            </a:r>
          </a:p>
          <a:p>
            <a:pPr marL="285750" indent="-285750" algn="just">
              <a:buFont typeface="Wingdings" pitchFamily="2" charset="2"/>
              <a:buChar char="Ø"/>
            </a:pPr>
            <a:r>
              <a:rPr lang="ru-RU" sz="1900" dirty="0" err="1">
                <a:latin typeface="Times New Roman" pitchFamily="18" charset="0"/>
                <a:cs typeface="Times New Roman" pitchFamily="18" charset="0"/>
              </a:rPr>
              <a:t>Підготовка</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Стратегії</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водної</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політики</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України</a:t>
            </a:r>
            <a:r>
              <a:rPr lang="ru-RU" sz="1900" dirty="0">
                <a:latin typeface="Times New Roman" pitchFamily="18" charset="0"/>
                <a:cs typeface="Times New Roman" pitchFamily="18" charset="0"/>
              </a:rPr>
              <a:t>; </a:t>
            </a:r>
          </a:p>
          <a:p>
            <a:pPr marL="285750" indent="-285750" algn="just">
              <a:buFont typeface="Wingdings" pitchFamily="2" charset="2"/>
              <a:buChar char="Ø"/>
            </a:pPr>
            <a:r>
              <a:rPr lang="ru-RU" sz="1900" dirty="0" err="1">
                <a:latin typeface="Times New Roman" pitchFamily="18" charset="0"/>
                <a:cs typeface="Times New Roman" pitchFamily="18" charset="0"/>
              </a:rPr>
              <a:t>Підготовка</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Національної</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морської</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стратегії</a:t>
            </a:r>
            <a:r>
              <a:rPr lang="ru-RU" sz="1900" dirty="0">
                <a:latin typeface="Times New Roman" pitchFamily="18" charset="0"/>
                <a:cs typeface="Times New Roman" pitchFamily="18" charset="0"/>
              </a:rPr>
              <a:t>; </a:t>
            </a:r>
          </a:p>
          <a:p>
            <a:pPr marL="285750" indent="-285750" algn="just">
              <a:buFont typeface="Wingdings" pitchFamily="2" charset="2"/>
              <a:buChar char="Ø"/>
            </a:pPr>
            <a:r>
              <a:rPr lang="ru-RU" sz="1900" dirty="0" err="1">
                <a:latin typeface="Times New Roman" pitchFamily="18" charset="0"/>
                <a:cs typeface="Times New Roman" pitchFamily="18" charset="0"/>
              </a:rPr>
              <a:t>Формування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правових</a:t>
            </a:r>
            <a:r>
              <a:rPr lang="ru-RU" sz="1900" dirty="0">
                <a:latin typeface="Times New Roman" pitchFamily="18" charset="0"/>
                <a:cs typeface="Times New Roman" pitchFamily="18" charset="0"/>
              </a:rPr>
              <a:t> засад </a:t>
            </a:r>
            <a:r>
              <a:rPr lang="ru-RU" sz="1900" dirty="0" err="1">
                <a:latin typeface="Times New Roman" pitchFamily="18" charset="0"/>
                <a:cs typeface="Times New Roman" pitchFamily="18" charset="0"/>
              </a:rPr>
              <a:t>здійснення</a:t>
            </a:r>
            <a:r>
              <a:rPr lang="ru-RU" sz="1900" dirty="0">
                <a:latin typeface="Times New Roman" pitchFamily="18" charset="0"/>
                <a:cs typeface="Times New Roman" pitchFamily="18" charset="0"/>
              </a:rPr>
              <a:t> державного </a:t>
            </a:r>
            <a:r>
              <a:rPr lang="ru-RU" sz="1900" dirty="0" err="1">
                <a:latin typeface="Times New Roman" pitchFamily="18" charset="0"/>
                <a:cs typeface="Times New Roman" pitchFamily="18" charset="0"/>
              </a:rPr>
              <a:t>моніторингу</a:t>
            </a:r>
            <a:r>
              <a:rPr lang="ru-RU" sz="1900" dirty="0">
                <a:latin typeface="Times New Roman" pitchFamily="18" charset="0"/>
                <a:cs typeface="Times New Roman" pitchFamily="18" charset="0"/>
              </a:rPr>
              <a:t> вод.</a:t>
            </a:r>
          </a:p>
        </p:txBody>
      </p:sp>
      <p:sp>
        <p:nvSpPr>
          <p:cNvPr id="7" name="Прямоугольник 6"/>
          <p:cNvSpPr/>
          <p:nvPr/>
        </p:nvSpPr>
        <p:spPr>
          <a:xfrm>
            <a:off x="14990" y="4166889"/>
            <a:ext cx="6156175" cy="2139047"/>
          </a:xfrm>
          <a:prstGeom prst="rect">
            <a:avLst/>
          </a:prstGeom>
          <a:solidFill>
            <a:schemeClr val="bg2"/>
          </a:solidFill>
        </p:spPr>
        <p:txBody>
          <a:bodyPr wrap="square">
            <a:spAutoFit/>
          </a:bodyPr>
          <a:lstStyle/>
          <a:p>
            <a:pPr algn="just"/>
            <a:r>
              <a:rPr lang="ru-RU" sz="1900" b="1" dirty="0" err="1">
                <a:latin typeface="Times New Roman" pitchFamily="18" charset="0"/>
                <a:cs typeface="Times New Roman" pitchFamily="18" charset="0"/>
              </a:rPr>
              <a:t>Цілі</a:t>
            </a:r>
            <a:r>
              <a:rPr lang="ru-RU" sz="1900" b="1" dirty="0">
                <a:latin typeface="Times New Roman" pitchFamily="18" charset="0"/>
                <a:cs typeface="Times New Roman" pitchFamily="18" charset="0"/>
              </a:rPr>
              <a:t> </a:t>
            </a:r>
            <a:r>
              <a:rPr lang="ru-RU" sz="1900" b="1" dirty="0" err="1">
                <a:latin typeface="Times New Roman" pitchFamily="18" charset="0"/>
                <a:cs typeface="Times New Roman" pitchFamily="18" charset="0"/>
              </a:rPr>
              <a:t>реформи</a:t>
            </a:r>
            <a:r>
              <a:rPr lang="ru-RU" sz="1900" b="1" dirty="0">
                <a:latin typeface="Times New Roman" pitchFamily="18" charset="0"/>
                <a:cs typeface="Times New Roman" pitchFamily="18" charset="0"/>
              </a:rPr>
              <a:t>: </a:t>
            </a:r>
            <a:r>
              <a:rPr lang="ru-RU" sz="1900" dirty="0" err="1">
                <a:latin typeface="Times New Roman" pitchFamily="18" charset="0"/>
                <a:cs typeface="Times New Roman" pitchFamily="18" charset="0"/>
              </a:rPr>
              <a:t>забезпечення</a:t>
            </a:r>
            <a:r>
              <a:rPr lang="ru-RU" sz="1900" dirty="0">
                <a:latin typeface="Times New Roman" pitchFamily="18" charset="0"/>
                <a:cs typeface="Times New Roman" pitchFamily="18" charset="0"/>
              </a:rPr>
              <a:t> державою </a:t>
            </a:r>
            <a:r>
              <a:rPr lang="ru-RU" sz="1900" dirty="0" err="1">
                <a:latin typeface="Times New Roman" pitchFamily="18" charset="0"/>
                <a:cs typeface="Times New Roman" pitchFamily="18" charset="0"/>
              </a:rPr>
              <a:t>необхідної</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кількості</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водних</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ресурсів</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належної</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якості</a:t>
            </a:r>
            <a:r>
              <a:rPr lang="ru-RU" sz="1900" dirty="0">
                <a:latin typeface="Times New Roman" pitchFamily="18" charset="0"/>
                <a:cs typeface="Times New Roman" pitchFamily="18" charset="0"/>
              </a:rPr>
              <a:t> для </a:t>
            </a:r>
            <a:r>
              <a:rPr lang="ru-RU" sz="1900" dirty="0" err="1">
                <a:latin typeface="Times New Roman" pitchFamily="18" charset="0"/>
                <a:cs typeface="Times New Roman" pitchFamily="18" charset="0"/>
              </a:rPr>
              <a:t>відновлення</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оздоровлення</a:t>
            </a:r>
            <a:r>
              <a:rPr lang="ru-RU" sz="1900" dirty="0">
                <a:latin typeface="Times New Roman" pitchFamily="18" charset="0"/>
                <a:cs typeface="Times New Roman" pitchFamily="18" charset="0"/>
              </a:rPr>
              <a:t> й </a:t>
            </a:r>
            <a:r>
              <a:rPr lang="ru-RU" sz="1900" dirty="0" err="1">
                <a:latin typeface="Times New Roman" pitchFamily="18" charset="0"/>
                <a:cs typeface="Times New Roman" pitchFamily="18" charset="0"/>
              </a:rPr>
              <a:t>безперервного</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розвитку</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водних</a:t>
            </a:r>
            <a:r>
              <a:rPr lang="ru-RU" sz="1900" dirty="0">
                <a:latin typeface="Times New Roman" pitchFamily="18" charset="0"/>
                <a:cs typeface="Times New Roman" pitchFamily="18" charset="0"/>
              </a:rPr>
              <a:t> та </a:t>
            </a:r>
            <a:r>
              <a:rPr lang="ru-RU" sz="1900" dirty="0" err="1">
                <a:latin typeface="Times New Roman" pitchFamily="18" charset="0"/>
                <a:cs typeface="Times New Roman" pitchFamily="18" charset="0"/>
              </a:rPr>
              <a:t>навколоводних</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екосистем</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що</a:t>
            </a:r>
            <a:r>
              <a:rPr lang="ru-RU" sz="1900" dirty="0">
                <a:latin typeface="Times New Roman" pitchFamily="18" charset="0"/>
                <a:cs typeface="Times New Roman" pitchFamily="18" charset="0"/>
              </a:rPr>
              <a:t> буде </a:t>
            </a:r>
            <a:r>
              <a:rPr lang="ru-RU" sz="1900" dirty="0" err="1">
                <a:latin typeface="Times New Roman" pitchFamily="18" charset="0"/>
                <a:cs typeface="Times New Roman" pitchFamily="18" charset="0"/>
              </a:rPr>
              <a:t>гарантією</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стійкого</a:t>
            </a:r>
            <a:r>
              <a:rPr lang="ru-RU" sz="1900" dirty="0">
                <a:latin typeface="Times New Roman" pitchFamily="18" charset="0"/>
                <a:cs typeface="Times New Roman" pitchFamily="18" charset="0"/>
              </a:rPr>
              <a:t> й </a:t>
            </a:r>
            <a:r>
              <a:rPr lang="ru-RU" sz="1900" dirty="0" err="1">
                <a:latin typeface="Times New Roman" pitchFamily="18" charset="0"/>
                <a:cs typeface="Times New Roman" pitchFamily="18" charset="0"/>
              </a:rPr>
              <a:t>збалансованого</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задоволення</a:t>
            </a:r>
            <a:r>
              <a:rPr lang="ru-RU" sz="1900" dirty="0">
                <a:latin typeface="Times New Roman" pitchFamily="18" charset="0"/>
                <a:cs typeface="Times New Roman" pitchFamily="18" charset="0"/>
              </a:rPr>
              <a:t> потреб </a:t>
            </a:r>
            <a:r>
              <a:rPr lang="ru-RU" sz="1900" dirty="0" err="1">
                <a:latin typeface="Times New Roman" pitchFamily="18" charset="0"/>
                <a:cs typeface="Times New Roman" pitchFamily="18" charset="0"/>
              </a:rPr>
              <a:t>людини</a:t>
            </a:r>
            <a:r>
              <a:rPr lang="ru-RU" sz="1900" dirty="0">
                <a:latin typeface="Times New Roman" pitchFamily="18" charset="0"/>
                <a:cs typeface="Times New Roman" pitchFamily="18" charset="0"/>
              </a:rPr>
              <a:t> у </a:t>
            </a:r>
            <a:r>
              <a:rPr lang="ru-RU" sz="1900" dirty="0" err="1">
                <a:latin typeface="Times New Roman" pitchFamily="18" charset="0"/>
                <a:cs typeface="Times New Roman" pitchFamily="18" charset="0"/>
              </a:rPr>
              <a:t>безпечній</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питній</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воді</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санітарії</a:t>
            </a:r>
            <a:r>
              <a:rPr lang="ru-RU" sz="1900" dirty="0">
                <a:latin typeface="Times New Roman" pitchFamily="18" charset="0"/>
                <a:cs typeface="Times New Roman" pitchFamily="18" charset="0"/>
              </a:rPr>
              <a:t> та стане основою </a:t>
            </a:r>
            <a:r>
              <a:rPr lang="ru-RU" sz="1900" dirty="0" err="1">
                <a:latin typeface="Times New Roman" pitchFamily="18" charset="0"/>
                <a:cs typeface="Times New Roman" pitchFamily="18" charset="0"/>
              </a:rPr>
              <a:t>сталого</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соціального</a:t>
            </a:r>
            <a:r>
              <a:rPr lang="ru-RU" sz="1900" dirty="0">
                <a:latin typeface="Times New Roman" pitchFamily="18" charset="0"/>
                <a:cs typeface="Times New Roman" pitchFamily="18" charset="0"/>
              </a:rPr>
              <a:t> та </a:t>
            </a:r>
            <a:r>
              <a:rPr lang="ru-RU" sz="1900" dirty="0" err="1">
                <a:latin typeface="Times New Roman" pitchFamily="18" charset="0"/>
                <a:cs typeface="Times New Roman" pitchFamily="18" charset="0"/>
              </a:rPr>
              <a:t>економічного</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розвитку</a:t>
            </a:r>
            <a:r>
              <a:rPr lang="ru-RU" sz="1900" dirty="0">
                <a:latin typeface="Times New Roman" pitchFamily="18" charset="0"/>
                <a:cs typeface="Times New Roman" pitchFamily="18" charset="0"/>
              </a:rPr>
              <a:t> </a:t>
            </a:r>
            <a:r>
              <a:rPr lang="ru-RU" sz="1900" dirty="0" err="1">
                <a:latin typeface="Times New Roman" pitchFamily="18" charset="0"/>
                <a:cs typeface="Times New Roman" pitchFamily="18" charset="0"/>
              </a:rPr>
              <a:t>країни</a:t>
            </a:r>
            <a:endParaRPr lang="uk-UA" sz="1900" dirty="0">
              <a:latin typeface="Times New Roman" pitchFamily="18" charset="0"/>
              <a:cs typeface="Times New Roman" pitchFamily="18" charset="0"/>
            </a:endParaRPr>
          </a:p>
        </p:txBody>
      </p:sp>
      <p:sp>
        <p:nvSpPr>
          <p:cNvPr id="10" name="Пятиугольник 9"/>
          <p:cNvSpPr/>
          <p:nvPr/>
        </p:nvSpPr>
        <p:spPr>
          <a:xfrm>
            <a:off x="2249487" y="1241"/>
            <a:ext cx="1632964" cy="10748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dirty="0">
                <a:latin typeface="Times New Roman" pitchFamily="18" charset="0"/>
                <a:cs typeface="Times New Roman" pitchFamily="18" charset="0"/>
              </a:rPr>
              <a:t>Сфера впливу державних органів влади України</a:t>
            </a:r>
          </a:p>
        </p:txBody>
      </p:sp>
    </p:spTree>
    <p:extLst>
      <p:ext uri="{BB962C8B-B14F-4D97-AF65-F5344CB8AC3E}">
        <p14:creationId xmlns:p14="http://schemas.microsoft.com/office/powerpoint/2010/main" val="201221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Таблица 3"/>
          <p:cNvGraphicFramePr>
            <a:graphicFrameLocks noGrp="1"/>
          </p:cNvGraphicFramePr>
          <p:nvPr>
            <p:extLst>
              <p:ext uri="{D42A27DB-BD31-4B8C-83A1-F6EECF244321}">
                <p14:modId xmlns:p14="http://schemas.microsoft.com/office/powerpoint/2010/main" val="1032013292"/>
              </p:ext>
            </p:extLst>
          </p:nvPr>
        </p:nvGraphicFramePr>
        <p:xfrm>
          <a:off x="0" y="908720"/>
          <a:ext cx="9144000" cy="6048672"/>
        </p:xfrm>
        <a:graphic>
          <a:graphicData uri="http://schemas.openxmlformats.org/drawingml/2006/table">
            <a:tbl>
              <a:tblPr firstRow="1" firstCol="1" bandRow="1">
                <a:tableStyleId>{5C22544A-7EE6-4342-B048-85BDC9FD1C3A}</a:tableStyleId>
              </a:tblPr>
              <a:tblGrid>
                <a:gridCol w="9144000">
                  <a:extLst>
                    <a:ext uri="{9D8B030D-6E8A-4147-A177-3AD203B41FA5}">
                      <a16:colId xmlns:a16="http://schemas.microsoft.com/office/drawing/2014/main" val="3164000984"/>
                    </a:ext>
                  </a:extLst>
                </a:gridCol>
              </a:tblGrid>
              <a:tr h="6048672">
                <a:tc>
                  <a:txBody>
                    <a:bodyPr/>
                    <a:lstStyle/>
                    <a:p>
                      <a:pPr marL="714375" marR="764540" indent="-531813" algn="ctr">
                        <a:lnSpc>
                          <a:spcPct val="107000"/>
                        </a:lnSpc>
                        <a:spcAft>
                          <a:spcPts val="0"/>
                        </a:spcAft>
                      </a:pPr>
                      <a:r>
                        <a:rPr lang="uk-UA" sz="2800" dirty="0">
                          <a:solidFill>
                            <a:srgbClr val="FFFF00"/>
                          </a:solidFill>
                          <a:effectLst/>
                        </a:rPr>
                        <a:t>ЗМІСТ</a:t>
                      </a:r>
                    </a:p>
                    <a:p>
                      <a:pPr marL="539750" indent="-276225" fontAlgn="base"/>
                      <a:r>
                        <a:rPr kumimoji="0" lang="uk-UA" sz="1800" b="1" kern="1200" dirty="0">
                          <a:solidFill>
                            <a:schemeClr val="lt1"/>
                          </a:solidFill>
                          <a:effectLst/>
                          <a:latin typeface="+mn-lt"/>
                          <a:ea typeface="+mn-ea"/>
                          <a:cs typeface="+mn-cs"/>
                        </a:rPr>
                        <a:t>І. </a:t>
                      </a:r>
                      <a:r>
                        <a:rPr kumimoji="0" lang="ru-RU" sz="1800" b="1" kern="1200" dirty="0" err="1">
                          <a:solidFill>
                            <a:schemeClr val="lt1"/>
                          </a:solidFill>
                          <a:effectLst/>
                          <a:latin typeface="+mn-lt"/>
                          <a:ea typeface="+mn-ea"/>
                          <a:cs typeface="+mn-cs"/>
                        </a:rPr>
                        <a:t>Водна</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політика</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щодо</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визначення</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міжнародних</a:t>
                      </a:r>
                      <a:r>
                        <a:rPr kumimoji="0" lang="ru-RU" sz="1800" b="1" kern="1200" dirty="0">
                          <a:solidFill>
                            <a:schemeClr val="lt1"/>
                          </a:solidFill>
                          <a:effectLst/>
                          <a:latin typeface="+mn-lt"/>
                          <a:ea typeface="+mn-ea"/>
                          <a:cs typeface="+mn-cs"/>
                        </a:rPr>
                        <a:t> вод</a:t>
                      </a:r>
                    </a:p>
                    <a:p>
                      <a:pPr marL="539750" indent="-276225" fontAlgn="base"/>
                      <a:r>
                        <a:rPr kumimoji="0" lang="ru-RU" sz="1800" b="1" kern="1200" dirty="0">
                          <a:solidFill>
                            <a:schemeClr val="lt1"/>
                          </a:solidFill>
                          <a:effectLst/>
                          <a:latin typeface="+mn-lt"/>
                          <a:ea typeface="+mn-ea"/>
                          <a:cs typeface="+mn-cs"/>
                        </a:rPr>
                        <a:t>ІІ. </a:t>
                      </a:r>
                      <a:r>
                        <a:rPr kumimoji="0" lang="ru-RU" sz="1800" b="1" kern="1200" dirty="0" err="1">
                          <a:solidFill>
                            <a:schemeClr val="lt1"/>
                          </a:solidFill>
                          <a:effectLst/>
                          <a:latin typeface="+mn-lt"/>
                          <a:ea typeface="+mn-ea"/>
                          <a:cs typeface="+mn-cs"/>
                        </a:rPr>
                        <a:t>Водна</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політика</a:t>
                      </a:r>
                      <a:r>
                        <a:rPr kumimoji="0" lang="ru-RU" sz="1800" b="1" kern="1200" dirty="0">
                          <a:solidFill>
                            <a:schemeClr val="lt1"/>
                          </a:solidFill>
                          <a:effectLst/>
                          <a:latin typeface="+mn-lt"/>
                          <a:ea typeface="+mn-ea"/>
                          <a:cs typeface="+mn-cs"/>
                        </a:rPr>
                        <a:t>:</a:t>
                      </a:r>
                    </a:p>
                    <a:p>
                      <a:pPr marL="720725" lvl="0" indent="-96838" fontAlgn="base">
                        <a:buFont typeface="Wingdings" pitchFamily="2" charset="2"/>
                        <a:buChar char="Ø"/>
                      </a:pPr>
                      <a:r>
                        <a:rPr kumimoji="0" lang="ru-RU" sz="1800" b="1" kern="1200" dirty="0" err="1">
                          <a:solidFill>
                            <a:schemeClr val="lt1"/>
                          </a:solidFill>
                          <a:effectLst/>
                          <a:latin typeface="+mn-lt"/>
                          <a:ea typeface="+mn-ea"/>
                          <a:cs typeface="+mn-cs"/>
                        </a:rPr>
                        <a:t>міжнародні</a:t>
                      </a:r>
                      <a:r>
                        <a:rPr kumimoji="0" lang="ru-RU" sz="1800" b="1" kern="1200" dirty="0">
                          <a:solidFill>
                            <a:schemeClr val="lt1"/>
                          </a:solidFill>
                          <a:effectLst/>
                          <a:latin typeface="+mn-lt"/>
                          <a:ea typeface="+mn-ea"/>
                          <a:cs typeface="+mn-cs"/>
                        </a:rPr>
                        <a:t> угоди (</a:t>
                      </a:r>
                      <a:r>
                        <a:rPr kumimoji="0" lang="ru-RU" sz="1800" b="1" kern="1200" dirty="0" err="1">
                          <a:solidFill>
                            <a:schemeClr val="lt1"/>
                          </a:solidFill>
                          <a:effectLst/>
                          <a:latin typeface="+mn-lt"/>
                          <a:ea typeface="+mn-ea"/>
                          <a:cs typeface="+mn-cs"/>
                        </a:rPr>
                        <a:t>історичний</a:t>
                      </a:r>
                      <a:r>
                        <a:rPr kumimoji="0" lang="ru-RU" sz="1800" b="1" kern="1200" dirty="0">
                          <a:solidFill>
                            <a:schemeClr val="lt1"/>
                          </a:solidFill>
                          <a:effectLst/>
                          <a:latin typeface="+mn-lt"/>
                          <a:ea typeface="+mn-ea"/>
                          <a:cs typeface="+mn-cs"/>
                        </a:rPr>
                        <a:t> аспект)</a:t>
                      </a:r>
                      <a:r>
                        <a:rPr kumimoji="0" lang="uk-UA" sz="1800" b="1" kern="1200" dirty="0">
                          <a:solidFill>
                            <a:schemeClr val="lt1"/>
                          </a:solidFill>
                          <a:effectLst/>
                          <a:latin typeface="+mn-lt"/>
                          <a:ea typeface="+mn-ea"/>
                          <a:cs typeface="+mn-cs"/>
                        </a:rPr>
                        <a:t>;</a:t>
                      </a:r>
                      <a:endParaRPr kumimoji="0" lang="ru-RU" sz="1800" b="1" kern="1200" dirty="0">
                        <a:solidFill>
                          <a:schemeClr val="lt1"/>
                        </a:solidFill>
                        <a:effectLst/>
                        <a:latin typeface="+mn-lt"/>
                        <a:ea typeface="+mn-ea"/>
                        <a:cs typeface="+mn-cs"/>
                      </a:endParaRPr>
                    </a:p>
                    <a:p>
                      <a:pPr marL="720725" lvl="0" indent="-96838" fontAlgn="base">
                        <a:buFont typeface="Wingdings" pitchFamily="2" charset="2"/>
                        <a:buChar char="Ø"/>
                      </a:pPr>
                      <a:r>
                        <a:rPr kumimoji="0" lang="ru-RU" sz="1800" b="1" kern="1200" dirty="0">
                          <a:solidFill>
                            <a:schemeClr val="lt1"/>
                          </a:solidFill>
                          <a:effectLst/>
                          <a:latin typeface="+mn-lt"/>
                          <a:ea typeface="+mn-ea"/>
                          <a:cs typeface="+mn-cs"/>
                        </a:rPr>
                        <a:t>установи з </a:t>
                      </a:r>
                      <a:r>
                        <a:rPr kumimoji="0" lang="ru-RU" sz="1800" b="1" kern="1200" dirty="0" err="1">
                          <a:solidFill>
                            <a:schemeClr val="lt1"/>
                          </a:solidFill>
                          <a:effectLst/>
                          <a:latin typeface="+mn-lt"/>
                          <a:ea typeface="+mn-ea"/>
                          <a:cs typeface="+mn-cs"/>
                        </a:rPr>
                        <a:t>регулювання</a:t>
                      </a:r>
                      <a:r>
                        <a:rPr kumimoji="0" lang="ru-RU" sz="1800" b="1" kern="1200" dirty="0">
                          <a:solidFill>
                            <a:schemeClr val="lt1"/>
                          </a:solidFill>
                          <a:effectLst/>
                          <a:latin typeface="+mn-lt"/>
                          <a:ea typeface="+mn-ea"/>
                          <a:cs typeface="+mn-cs"/>
                        </a:rPr>
                        <a:t> </a:t>
                      </a:r>
                      <a:r>
                        <a:rPr kumimoji="0" lang="uk-UA" sz="1800" b="1" kern="1200" dirty="0">
                          <a:solidFill>
                            <a:schemeClr val="lt1"/>
                          </a:solidFill>
                          <a:effectLst/>
                          <a:latin typeface="+mn-lt"/>
                          <a:ea typeface="+mn-ea"/>
                          <a:cs typeface="+mn-cs"/>
                        </a:rPr>
                        <a:t>м</a:t>
                      </a:r>
                      <a:r>
                        <a:rPr kumimoji="0" lang="ru-RU" sz="1800" b="1" kern="1200" dirty="0" err="1">
                          <a:solidFill>
                            <a:schemeClr val="lt1"/>
                          </a:solidFill>
                          <a:effectLst/>
                          <a:latin typeface="+mn-lt"/>
                          <a:ea typeface="+mn-ea"/>
                          <a:cs typeface="+mn-cs"/>
                        </a:rPr>
                        <a:t>іжнародних</a:t>
                      </a:r>
                      <a:r>
                        <a:rPr kumimoji="0" lang="ru-RU" sz="1800" b="1" kern="1200" dirty="0">
                          <a:solidFill>
                            <a:schemeClr val="lt1"/>
                          </a:solidFill>
                          <a:effectLst/>
                          <a:latin typeface="+mn-lt"/>
                          <a:ea typeface="+mn-ea"/>
                          <a:cs typeface="+mn-cs"/>
                        </a:rPr>
                        <a:t> вод</a:t>
                      </a:r>
                      <a:r>
                        <a:rPr kumimoji="0" lang="uk-UA" sz="1800" b="1" kern="1200" dirty="0">
                          <a:solidFill>
                            <a:schemeClr val="lt1"/>
                          </a:solidFill>
                          <a:effectLst/>
                          <a:latin typeface="+mn-lt"/>
                          <a:ea typeface="+mn-ea"/>
                          <a:cs typeface="+mn-cs"/>
                        </a:rPr>
                        <a:t>;</a:t>
                      </a:r>
                      <a:endParaRPr kumimoji="0" lang="ru-RU" sz="1800" b="1" kern="1200" dirty="0">
                        <a:solidFill>
                          <a:schemeClr val="lt1"/>
                        </a:solidFill>
                        <a:effectLst/>
                        <a:latin typeface="+mn-lt"/>
                        <a:ea typeface="+mn-ea"/>
                        <a:cs typeface="+mn-cs"/>
                      </a:endParaRPr>
                    </a:p>
                    <a:p>
                      <a:pPr marL="720725" lvl="0" indent="-96838" fontAlgn="base">
                        <a:buFont typeface="Wingdings" pitchFamily="2" charset="2"/>
                        <a:buChar char="Ø"/>
                      </a:pPr>
                      <a:r>
                        <a:rPr kumimoji="0" lang="uk-UA" sz="1800" b="1" kern="1200" dirty="0">
                          <a:solidFill>
                            <a:schemeClr val="lt1"/>
                          </a:solidFill>
                          <a:effectLst/>
                          <a:latin typeface="+mn-lt"/>
                          <a:ea typeface="+mn-ea"/>
                          <a:cs typeface="+mn-cs"/>
                        </a:rPr>
                        <a:t>угоди з конкретних водойм</a:t>
                      </a:r>
                      <a:endParaRPr kumimoji="0" lang="ru-RU" sz="1800" b="1" kern="1200" dirty="0">
                        <a:solidFill>
                          <a:schemeClr val="lt1"/>
                        </a:solidFill>
                        <a:effectLst/>
                        <a:latin typeface="+mn-lt"/>
                        <a:ea typeface="+mn-ea"/>
                        <a:cs typeface="+mn-cs"/>
                      </a:endParaRPr>
                    </a:p>
                    <a:p>
                      <a:pPr marL="539750" indent="-276225" fontAlgn="base"/>
                      <a:r>
                        <a:rPr kumimoji="0" lang="uk-UA" sz="1800" b="1" kern="1200" dirty="0">
                          <a:solidFill>
                            <a:schemeClr val="lt1"/>
                          </a:solidFill>
                          <a:effectLst/>
                          <a:latin typeface="+mn-lt"/>
                          <a:ea typeface="+mn-ea"/>
                          <a:cs typeface="+mn-cs"/>
                        </a:rPr>
                        <a:t>ІІІ. «Принциповий» міжнародний досвід управління водними ресурсами </a:t>
                      </a:r>
                      <a:endParaRPr kumimoji="0" lang="ru-RU" sz="1800" b="1" kern="1200" dirty="0">
                        <a:solidFill>
                          <a:schemeClr val="lt1"/>
                        </a:solidFill>
                        <a:effectLst/>
                        <a:latin typeface="+mn-lt"/>
                        <a:ea typeface="+mn-ea"/>
                        <a:cs typeface="+mn-cs"/>
                      </a:endParaRPr>
                    </a:p>
                    <a:p>
                      <a:pPr marL="539750" indent="-276225" fontAlgn="base"/>
                      <a:r>
                        <a:rPr kumimoji="0" lang="uk-UA" sz="1800" b="1" kern="1200" dirty="0">
                          <a:solidFill>
                            <a:schemeClr val="lt1"/>
                          </a:solidFill>
                          <a:effectLst/>
                          <a:latin typeface="+mn-lt"/>
                          <a:ea typeface="+mn-ea"/>
                          <a:cs typeface="+mn-cs"/>
                        </a:rPr>
                        <a:t>ІV. Сфера впливу ЄС:   </a:t>
                      </a:r>
                      <a:endParaRPr kumimoji="0" lang="ru-RU" sz="1800" b="1" kern="1200" dirty="0">
                        <a:solidFill>
                          <a:schemeClr val="lt1"/>
                        </a:solidFill>
                        <a:effectLst/>
                        <a:latin typeface="+mn-lt"/>
                        <a:ea typeface="+mn-ea"/>
                        <a:cs typeface="+mn-cs"/>
                      </a:endParaRPr>
                    </a:p>
                    <a:p>
                      <a:pPr marL="825500" lvl="0" indent="-201613" fontAlgn="base">
                        <a:buFont typeface="Wingdings" pitchFamily="2" charset="2"/>
                        <a:buChar char="Ø"/>
                      </a:pPr>
                      <a:r>
                        <a:rPr kumimoji="0" lang="uk-UA" sz="1800" b="1" kern="1200" dirty="0">
                          <a:solidFill>
                            <a:schemeClr val="lt1"/>
                          </a:solidFill>
                          <a:effectLst/>
                          <a:latin typeface="+mn-lt"/>
                          <a:ea typeface="+mn-ea"/>
                          <a:cs typeface="+mn-cs"/>
                        </a:rPr>
                        <a:t>фінансування води (інвестування в інтересах стійкого розвитку)</a:t>
                      </a:r>
                      <a:endParaRPr kumimoji="0" lang="ru-RU" sz="1800" b="1" kern="1200" dirty="0">
                        <a:solidFill>
                          <a:schemeClr val="lt1"/>
                        </a:solidFill>
                        <a:effectLst/>
                        <a:latin typeface="+mn-lt"/>
                        <a:ea typeface="+mn-ea"/>
                        <a:cs typeface="+mn-cs"/>
                      </a:endParaRPr>
                    </a:p>
                    <a:p>
                      <a:pPr marL="825500" lvl="0" indent="-201613" fontAlgn="base">
                        <a:buFont typeface="Wingdings" pitchFamily="2" charset="2"/>
                        <a:buChar char="Ø"/>
                      </a:pPr>
                      <a:r>
                        <a:rPr kumimoji="0" lang="ru-RU" sz="1800" b="1" kern="1200" dirty="0" err="1">
                          <a:solidFill>
                            <a:schemeClr val="lt1"/>
                          </a:solidFill>
                          <a:effectLst/>
                          <a:latin typeface="+mn-lt"/>
                          <a:ea typeface="+mn-ea"/>
                          <a:cs typeface="+mn-cs"/>
                        </a:rPr>
                        <a:t>технології</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опріснення</a:t>
                      </a:r>
                      <a:r>
                        <a:rPr kumimoji="0" lang="ru-RU" sz="1800" b="1" kern="1200" dirty="0">
                          <a:solidFill>
                            <a:schemeClr val="lt1"/>
                          </a:solidFill>
                          <a:effectLst/>
                          <a:latin typeface="+mn-lt"/>
                          <a:ea typeface="+mn-ea"/>
                          <a:cs typeface="+mn-cs"/>
                        </a:rPr>
                        <a:t> </a:t>
                      </a:r>
                      <a:r>
                        <a:rPr kumimoji="0" lang="uk-UA" sz="1800" b="1" kern="1200" dirty="0">
                          <a:solidFill>
                            <a:schemeClr val="lt1"/>
                          </a:solidFill>
                          <a:effectLst/>
                          <a:latin typeface="+mn-lt"/>
                          <a:ea typeface="+mn-ea"/>
                          <a:cs typeface="+mn-cs"/>
                        </a:rPr>
                        <a:t>солоних вод;</a:t>
                      </a:r>
                      <a:endParaRPr kumimoji="0" lang="ru-RU" sz="1800" b="1" kern="1200" dirty="0">
                        <a:solidFill>
                          <a:schemeClr val="lt1"/>
                        </a:solidFill>
                        <a:effectLst/>
                        <a:latin typeface="+mn-lt"/>
                        <a:ea typeface="+mn-ea"/>
                        <a:cs typeface="+mn-cs"/>
                      </a:endParaRPr>
                    </a:p>
                    <a:p>
                      <a:pPr marL="825500" lvl="0" indent="-201613" fontAlgn="base">
                        <a:buFont typeface="Wingdings" pitchFamily="2" charset="2"/>
                        <a:buChar char="Ø"/>
                      </a:pPr>
                      <a:r>
                        <a:rPr kumimoji="0" lang="uk-UA" sz="1800" b="1" kern="1200" dirty="0">
                          <a:solidFill>
                            <a:schemeClr val="lt1"/>
                          </a:solidFill>
                          <a:effectLst/>
                          <a:latin typeface="+mn-lt"/>
                          <a:ea typeface="+mn-ea"/>
                          <a:cs typeface="+mn-cs"/>
                        </a:rPr>
                        <a:t>технології очищення скидів;</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р</a:t>
                      </a:r>
                      <a:r>
                        <a:rPr kumimoji="0" lang="ru-RU" sz="1800" b="1" kern="1200" dirty="0" err="1">
                          <a:solidFill>
                            <a:schemeClr val="lt1"/>
                          </a:solidFill>
                          <a:effectLst/>
                          <a:latin typeface="+mn-lt"/>
                          <a:ea typeface="+mn-ea"/>
                          <a:cs typeface="+mn-cs"/>
                        </a:rPr>
                        <a:t>екреаційний</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потенціал</a:t>
                      </a:r>
                      <a:r>
                        <a:rPr kumimoji="0" lang="ru-RU" sz="1800" b="1" kern="1200" dirty="0">
                          <a:solidFill>
                            <a:schemeClr val="lt1"/>
                          </a:solidFill>
                          <a:effectLst/>
                          <a:latin typeface="+mn-lt"/>
                          <a:ea typeface="+mn-ea"/>
                          <a:cs typeface="+mn-cs"/>
                        </a:rPr>
                        <a:t> ЄС</a:t>
                      </a:r>
                    </a:p>
                    <a:p>
                      <a:pPr marL="539750" indent="-276225"/>
                      <a:r>
                        <a:rPr kumimoji="0" lang="uk-UA" sz="1800" b="1" kern="1200" dirty="0">
                          <a:solidFill>
                            <a:schemeClr val="lt1"/>
                          </a:solidFill>
                          <a:effectLst/>
                          <a:latin typeface="+mn-lt"/>
                          <a:ea typeface="+mn-ea"/>
                          <a:cs typeface="+mn-cs"/>
                        </a:rPr>
                        <a:t>V. Сфера впливу державних органів влади України:</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засади сталого управління водними ресурсами;</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нова система моніторингу морських вод;</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законодавство України  у сфері водопостачання й водовідведення;</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Морська доктрина України;</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транскордонні договори;</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рекреаційний потенціал України;</a:t>
                      </a:r>
                      <a:endParaRPr kumimoji="0" lang="ru-RU" sz="1800" b="1" kern="1200" dirty="0">
                        <a:solidFill>
                          <a:schemeClr val="lt1"/>
                        </a:solidFill>
                        <a:effectLst/>
                        <a:latin typeface="+mn-lt"/>
                        <a:ea typeface="+mn-ea"/>
                        <a:cs typeface="+mn-cs"/>
                      </a:endParaRPr>
                    </a:p>
                    <a:p>
                      <a:pPr marL="825500" lvl="0" indent="-201613">
                        <a:buFont typeface="Wingdings" pitchFamily="2" charset="2"/>
                        <a:buChar char="Ø"/>
                      </a:pPr>
                      <a:r>
                        <a:rPr kumimoji="0" lang="uk-UA" sz="1800" b="1" kern="1200" dirty="0">
                          <a:solidFill>
                            <a:schemeClr val="lt1"/>
                          </a:solidFill>
                          <a:effectLst/>
                          <a:latin typeface="+mn-lt"/>
                          <a:ea typeface="+mn-ea"/>
                          <a:cs typeface="+mn-cs"/>
                        </a:rPr>
                        <a:t>проект </a:t>
                      </a:r>
                      <a:r>
                        <a:rPr kumimoji="0" lang="ru-RU" sz="1800" b="1" kern="1200" dirty="0">
                          <a:solidFill>
                            <a:schemeClr val="lt1"/>
                          </a:solidFill>
                          <a:effectLst/>
                          <a:latin typeface="+mn-lt"/>
                          <a:ea typeface="+mn-ea"/>
                          <a:cs typeface="+mn-cs"/>
                        </a:rPr>
                        <a:t>«Зелена Книга» (</a:t>
                      </a:r>
                      <a:r>
                        <a:rPr kumimoji="0" lang="la-Latn" sz="1800" b="1" kern="1200" dirty="0">
                          <a:solidFill>
                            <a:schemeClr val="lt1"/>
                          </a:solidFill>
                          <a:effectLst/>
                          <a:latin typeface="+mn-lt"/>
                          <a:ea typeface="+mn-ea"/>
                          <a:cs typeface="+mn-cs"/>
                        </a:rPr>
                        <a:t>Green Paper)</a:t>
                      </a:r>
                      <a:endParaRPr kumimoji="0" lang="ru-RU" sz="1800" b="1" kern="1200" dirty="0">
                        <a:solidFill>
                          <a:schemeClr val="lt1"/>
                        </a:solidFill>
                        <a:effectLst/>
                        <a:latin typeface="+mn-lt"/>
                        <a:ea typeface="+mn-ea"/>
                        <a:cs typeface="+mn-cs"/>
                      </a:endParaRPr>
                    </a:p>
                    <a:p>
                      <a:pPr marL="714375" marR="764540" indent="-531813" algn="ctr">
                        <a:lnSpc>
                          <a:spcPct val="107000"/>
                        </a:lnSpc>
                        <a:spcAft>
                          <a:spcPts val="0"/>
                        </a:spcAft>
                      </a:pPr>
                      <a:endParaRPr lang="en-US" sz="1000" dirty="0">
                        <a:solidFill>
                          <a:srgbClr val="FFFF00"/>
                        </a:solidFill>
                        <a:effectLst/>
                      </a:endParaRPr>
                    </a:p>
                  </a:txBody>
                  <a:tcPr marL="68580" marR="68580" marT="0" marB="0"/>
                </a:tc>
                <a:extLst>
                  <a:ext uri="{0D108BD9-81ED-4DB2-BD59-A6C34878D82A}">
                    <a16:rowId xmlns:a16="http://schemas.microsoft.com/office/drawing/2014/main" val="2424519833"/>
                  </a:ext>
                </a:extLst>
              </a:tr>
            </a:tbl>
          </a:graphicData>
        </a:graphic>
      </p:graphicFrame>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4</a:t>
            </a:fld>
            <a:endParaRPr lang="hu-H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2"/>
          </p:nvPr>
        </p:nvSpPr>
        <p:spPr>
          <a:xfrm>
            <a:off x="8244408" y="6434405"/>
            <a:ext cx="762000" cy="365125"/>
          </a:xfrm>
        </p:spPr>
        <p:txBody>
          <a:bodyPr/>
          <a:lstStyle/>
          <a:p>
            <a:pPr>
              <a:defRPr/>
            </a:pPr>
            <a:fld id="{0AEB593D-4678-4364-9E8D-F7EADF1EAEA5}" type="slidenum">
              <a:rPr lang="hu-HU" smtClean="0"/>
              <a:pPr>
                <a:defRPr/>
              </a:pPr>
              <a:t>40</a:t>
            </a:fld>
            <a:endParaRPr lang="hu-HU" dirty="0"/>
          </a:p>
        </p:txBody>
      </p:sp>
      <p:pic>
        <p:nvPicPr>
          <p:cNvPr id="5" name="Picture 2" descr="ÐÐ¾ÑÐ¾Ð¶ÐµÐµ Ð¸Ð·Ð¾Ð±ÑÐ°Ð¶ÐµÐ½Ð¸Ð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6" y="778103"/>
            <a:ext cx="9128734" cy="583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71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41</a:t>
            </a:fld>
            <a:endParaRPr lang="hu-HU"/>
          </a:p>
        </p:txBody>
      </p:sp>
      <p:pic>
        <p:nvPicPr>
          <p:cNvPr id="17410" name="Picture 2" descr="ÐÐ°ÑÑÐ¸Ð½ÐºÐ¸ Ð¿Ð¾ Ð·Ð°Ð¿ÑÐ¾ÑÑ Ð²Ð¾Ð´Ð½Ñ ÑÐ½Ð½Ð¾Ð²Ð°ÑÑÑ ÑÐ½ÑÐ¾Ð³ÑÐ°ÑÑÐºÐ°"/>
          <p:cNvPicPr>
            <a:picLocks noChangeAspect="1" noChangeArrowheads="1"/>
          </p:cNvPicPr>
          <p:nvPr/>
        </p:nvPicPr>
        <p:blipFill rotWithShape="1">
          <a:blip r:embed="rId3">
            <a:extLst>
              <a:ext uri="{28A0092B-C50C-407E-A947-70E740481C1C}">
                <a14:useLocalDpi xmlns:a14="http://schemas.microsoft.com/office/drawing/2010/main" val="0"/>
              </a:ext>
            </a:extLst>
          </a:blip>
          <a:srcRect t="13872"/>
          <a:stretch/>
        </p:blipFill>
        <p:spPr bwMode="auto">
          <a:xfrm>
            <a:off x="0" y="752223"/>
            <a:ext cx="9144000" cy="58021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41510" y="6554353"/>
            <a:ext cx="7390929" cy="276999"/>
          </a:xfrm>
          <a:prstGeom prst="rect">
            <a:avLst/>
          </a:prstGeom>
        </p:spPr>
        <p:txBody>
          <a:bodyPr wrap="square">
            <a:spAutoFit/>
          </a:bodyPr>
          <a:lstStyle/>
          <a:p>
            <a:r>
              <a:rPr lang="la-Latn" sz="1200" dirty="0"/>
              <a:t>https://biz.nv.ua/ukr/experts/jak-pratsjuvatime-novij-porjadok-derzhmonitorinhu-vod-2497685.html</a:t>
            </a:r>
            <a:endParaRPr lang="uk-UA" sz="1200" dirty="0"/>
          </a:p>
        </p:txBody>
      </p:sp>
    </p:spTree>
    <p:extLst>
      <p:ext uri="{BB962C8B-B14F-4D97-AF65-F5344CB8AC3E}">
        <p14:creationId xmlns:p14="http://schemas.microsoft.com/office/powerpoint/2010/main" val="2305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2"/>
          </p:nvPr>
        </p:nvSpPr>
        <p:spPr>
          <a:xfrm>
            <a:off x="8093433" y="6399876"/>
            <a:ext cx="762000" cy="365125"/>
          </a:xfrm>
        </p:spPr>
        <p:txBody>
          <a:bodyPr/>
          <a:lstStyle/>
          <a:p>
            <a:pPr>
              <a:defRPr/>
            </a:pPr>
            <a:fld id="{0AEB593D-4678-4364-9E8D-F7EADF1EAEA5}" type="slidenum">
              <a:rPr lang="hu-HU" smtClean="0"/>
              <a:pPr>
                <a:defRPr/>
              </a:pPr>
              <a:t>42</a:t>
            </a:fld>
            <a:endParaRPr lang="hu-HU" dirty="0"/>
          </a:p>
        </p:txBody>
      </p:sp>
      <p:sp>
        <p:nvSpPr>
          <p:cNvPr id="5" name="Прямоугольник 4"/>
          <p:cNvSpPr/>
          <p:nvPr/>
        </p:nvSpPr>
        <p:spPr>
          <a:xfrm>
            <a:off x="13395" y="6582439"/>
            <a:ext cx="8674112" cy="261610"/>
          </a:xfrm>
          <a:prstGeom prst="rect">
            <a:avLst/>
          </a:prstGeom>
        </p:spPr>
        <p:txBody>
          <a:bodyPr wrap="square">
            <a:spAutoFit/>
          </a:bodyPr>
          <a:lstStyle/>
          <a:p>
            <a:pPr algn="ctr"/>
            <a:r>
              <a:rPr lang="uk-UA" sz="1100" dirty="0"/>
              <a:t>Режим доступу: </a:t>
            </a:r>
            <a:r>
              <a:rPr lang="la-Latn" sz="1100" dirty="0"/>
              <a:t>https://ru.tsn.ua/ukrayina/gde-v-ukraine-naibolee-chisto-reyting-zagryaznennosti-oblastey-infografika-764969.html/</a:t>
            </a:r>
            <a:endParaRPr lang="uk-UA" sz="1100" dirty="0"/>
          </a:p>
        </p:txBody>
      </p:sp>
      <p:pic>
        <p:nvPicPr>
          <p:cNvPr id="2458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6417" b="38419"/>
          <a:stretch/>
        </p:blipFill>
        <p:spPr bwMode="auto">
          <a:xfrm>
            <a:off x="2240493" y="-1"/>
            <a:ext cx="6908217" cy="658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ÐÐ°ÑÑÐ¸Ð½ÐºÐ¸ Ð¿Ð¾ Ð·Ð°Ð¿ÑÐ¾ÑÑ ÑÐ½ÑÐµÐ³ÑÐ°ÑÑÑ ÐºÐ°ÑÑÐ¸Ð½Ðº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4" y="980728"/>
            <a:ext cx="2249487" cy="20955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899" y="3356992"/>
            <a:ext cx="2128279" cy="1815882"/>
          </a:xfrm>
          <a:prstGeom prst="rect">
            <a:avLst/>
          </a:prstGeom>
        </p:spPr>
        <p:txBody>
          <a:bodyPr wrap="square">
            <a:spAutoFit/>
          </a:bodyPr>
          <a:lstStyle/>
          <a:p>
            <a:pPr algn="ctr"/>
            <a:r>
              <a:rPr lang="ru-RU" sz="1600" dirty="0">
                <a:latin typeface="Times New Roman" pitchFamily="18" charset="0"/>
                <a:cs typeface="Times New Roman" pitchFamily="18" charset="0"/>
              </a:rPr>
              <a:t>Журнал Фокус </a:t>
            </a:r>
            <a:r>
              <a:rPr lang="ru-RU" sz="1600" dirty="0" err="1">
                <a:latin typeface="Times New Roman" pitchFamily="18" charset="0"/>
                <a:cs typeface="Times New Roman" pitchFamily="18" charset="0"/>
              </a:rPr>
              <a:t>дізнався</a:t>
            </a:r>
            <a:r>
              <a:rPr lang="ru-RU" sz="1600" dirty="0">
                <a:latin typeface="Times New Roman" pitchFamily="18" charset="0"/>
                <a:cs typeface="Times New Roman" pitchFamily="18" charset="0"/>
              </a:rPr>
              <a:t>, у </a:t>
            </a:r>
            <a:r>
              <a:rPr lang="ru-RU" sz="1600" dirty="0" err="1">
                <a:latin typeface="Times New Roman" pitchFamily="18" charset="0"/>
                <a:cs typeface="Times New Roman" pitchFamily="18" charset="0"/>
              </a:rPr>
              <a:t>яких</a:t>
            </a:r>
            <a:r>
              <a:rPr lang="ru-RU" sz="1600" dirty="0">
                <a:latin typeface="Times New Roman" pitchFamily="18" charset="0"/>
                <a:cs typeface="Times New Roman" pitchFamily="18" charset="0"/>
              </a:rPr>
              <a:t> областях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жити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шкідливо</a:t>
            </a:r>
            <a:r>
              <a:rPr lang="ru-RU" sz="1600" dirty="0">
                <a:latin typeface="Times New Roman" pitchFamily="18" charset="0"/>
                <a:cs typeface="Times New Roman" pitchFamily="18" charset="0"/>
              </a:rPr>
              <a:t> для </a:t>
            </a:r>
            <a:r>
              <a:rPr lang="ru-RU" sz="1600" dirty="0" err="1">
                <a:latin typeface="Times New Roman" pitchFamily="18" charset="0"/>
                <a:cs typeface="Times New Roman" pitchFamily="18" charset="0"/>
              </a:rPr>
              <a:t>здоров'я</a:t>
            </a:r>
            <a:r>
              <a:rPr lang="ru-RU" sz="1600" dirty="0">
                <a:latin typeface="Times New Roman" pitchFamily="18" charset="0"/>
                <a:cs typeface="Times New Roman" pitchFamily="18" charset="0"/>
              </a:rPr>
              <a:t>, а в </a:t>
            </a:r>
            <a:r>
              <a:rPr lang="ru-RU" sz="1600" dirty="0" err="1">
                <a:latin typeface="Times New Roman" pitchFamily="18" charset="0"/>
                <a:cs typeface="Times New Roman" pitchFamily="18" charset="0"/>
              </a:rPr>
              <a:t>яких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екологічна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ситуація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більш</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задовільна</a:t>
            </a:r>
            <a:r>
              <a:rPr lang="ru-RU" sz="1600" dirty="0">
                <a:latin typeface="Times New Roman" pitchFamily="18" charset="0"/>
                <a:cs typeface="Times New Roman" pitchFamily="18" charset="0"/>
              </a:rPr>
              <a:t>. </a:t>
            </a:r>
            <a:endParaRPr lang="uk-UA" sz="1600" dirty="0">
              <a:latin typeface="Times New Roman" pitchFamily="18" charset="0"/>
              <a:cs typeface="Times New Roman" pitchFamily="18" charset="0"/>
            </a:endParaRPr>
          </a:p>
        </p:txBody>
      </p:sp>
    </p:spTree>
    <p:extLst>
      <p:ext uri="{BB962C8B-B14F-4D97-AF65-F5344CB8AC3E}">
        <p14:creationId xmlns:p14="http://schemas.microsoft.com/office/powerpoint/2010/main" val="724705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800"/>
              </a:spcAft>
            </a:pPr>
            <a:r>
              <a:rPr lang="ru-RU" b="1" i="1" u="sng" dirty="0">
                <a:latin typeface="Times New Roman" panose="02020603050405020304" pitchFamily="18" charset="0"/>
                <a:ea typeface="Calibri" panose="020F0502020204030204" pitchFamily="34" charset="0"/>
              </a:rPr>
              <a:t>ГЛОБАЛІЗАЦІЯ ІНТЕГРОВАННОГО УПРАВЛІННЯ ВОДНИМИ РЕСУРСАМИ:</a:t>
            </a:r>
          </a:p>
        </p:txBody>
      </p:sp>
      <p:sp>
        <p:nvSpPr>
          <p:cNvPr id="3" name="Номер слайда 2"/>
          <p:cNvSpPr>
            <a:spLocks noGrp="1"/>
          </p:cNvSpPr>
          <p:nvPr>
            <p:ph type="sldNum" sz="quarter" idx="12"/>
          </p:nvPr>
        </p:nvSpPr>
        <p:spPr/>
        <p:txBody>
          <a:bodyPr/>
          <a:lstStyle/>
          <a:p>
            <a:pPr>
              <a:defRPr/>
            </a:pPr>
            <a:fld id="{0AEB593D-4678-4364-9E8D-F7EADF1EAEA5}" type="slidenum">
              <a:rPr lang="hu-HU" smtClean="0"/>
              <a:pPr>
                <a:defRPr/>
              </a:pPr>
              <a:t>43</a:t>
            </a:fld>
            <a:endParaRPr lang="hu-HU" dirty="0"/>
          </a:p>
        </p:txBody>
      </p:sp>
      <p:pic>
        <p:nvPicPr>
          <p:cNvPr id="24578" name="Picture 2"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782" y="1"/>
            <a:ext cx="6908219" cy="639314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3409" y="2132856"/>
            <a:ext cx="2225395" cy="2554545"/>
          </a:xfrm>
          <a:prstGeom prst="rect">
            <a:avLst/>
          </a:prstGeom>
        </p:spPr>
        <p:txBody>
          <a:bodyPr wrap="square">
            <a:spAutoFit/>
          </a:bodyPr>
          <a:lstStyle/>
          <a:p>
            <a:pPr algn="ctr"/>
            <a:r>
              <a:rPr lang="ru-RU" sz="1600" dirty="0" err="1"/>
              <a:t>Такий</a:t>
            </a:r>
            <a:r>
              <a:rPr lang="ru-RU" sz="1600" dirty="0"/>
              <a:t> рейтинг </a:t>
            </a:r>
            <a:r>
              <a:rPr lang="ru-RU" sz="1600" dirty="0" err="1"/>
              <a:t>забрудненості</a:t>
            </a:r>
            <a:r>
              <a:rPr lang="ru-RU" sz="1600" dirty="0"/>
              <a:t> областей </a:t>
            </a:r>
            <a:r>
              <a:rPr lang="ru-RU" sz="1600" dirty="0" err="1"/>
              <a:t>України</a:t>
            </a:r>
            <a:r>
              <a:rPr lang="ru-RU" sz="1600" dirty="0"/>
              <a:t> </a:t>
            </a:r>
            <a:r>
              <a:rPr lang="ru-RU" sz="1600" dirty="0" err="1"/>
              <a:t>був</a:t>
            </a:r>
            <a:r>
              <a:rPr lang="ru-RU" sz="1600" dirty="0"/>
              <a:t> </a:t>
            </a:r>
            <a:r>
              <a:rPr lang="ru-RU" sz="1600" dirty="0" err="1"/>
              <a:t>складений</a:t>
            </a:r>
            <a:r>
              <a:rPr lang="ru-RU" sz="1600" dirty="0"/>
              <a:t>, </a:t>
            </a:r>
            <a:r>
              <a:rPr lang="ru-RU" sz="1600" dirty="0" err="1"/>
              <a:t>враховуючи</a:t>
            </a:r>
            <a:r>
              <a:rPr lang="ru-RU" sz="1600" dirty="0"/>
              <a:t> низку </a:t>
            </a:r>
            <a:r>
              <a:rPr lang="ru-RU" sz="1600" dirty="0" err="1"/>
              <a:t>показників</a:t>
            </a:r>
            <a:r>
              <a:rPr lang="ru-RU" sz="1600" dirty="0"/>
              <a:t>: </a:t>
            </a:r>
            <a:r>
              <a:rPr lang="ru-RU" sz="1600" dirty="0" err="1"/>
              <a:t>забруднення</a:t>
            </a:r>
            <a:r>
              <a:rPr lang="ru-RU" sz="1600" dirty="0"/>
              <a:t> </a:t>
            </a:r>
            <a:r>
              <a:rPr lang="ru-RU" sz="1600" dirty="0" err="1"/>
              <a:t>атмосфери</a:t>
            </a:r>
            <a:r>
              <a:rPr lang="ru-RU" sz="1600" dirty="0"/>
              <a:t>, води та </a:t>
            </a:r>
            <a:r>
              <a:rPr lang="ru-RU" sz="1600" dirty="0" err="1"/>
              <a:t>концентрації</a:t>
            </a:r>
            <a:r>
              <a:rPr lang="ru-RU" sz="1600" dirty="0"/>
              <a:t> </a:t>
            </a:r>
            <a:r>
              <a:rPr lang="ru-RU" sz="1600" dirty="0" err="1"/>
              <a:t>нітратів</a:t>
            </a:r>
            <a:r>
              <a:rPr lang="ru-RU" sz="1600" dirty="0"/>
              <a:t> у </a:t>
            </a:r>
            <a:r>
              <a:rPr lang="ru-RU" sz="1600" dirty="0" err="1"/>
              <a:t>грунті</a:t>
            </a:r>
            <a:r>
              <a:rPr lang="ru-RU" sz="1600" dirty="0"/>
              <a:t> </a:t>
            </a:r>
            <a:endParaRPr lang="uk-UA" sz="1600" dirty="0"/>
          </a:p>
        </p:txBody>
      </p:sp>
      <p:sp>
        <p:nvSpPr>
          <p:cNvPr id="5" name="Прямоугольник 4"/>
          <p:cNvSpPr/>
          <p:nvPr/>
        </p:nvSpPr>
        <p:spPr>
          <a:xfrm>
            <a:off x="2235782" y="6393139"/>
            <a:ext cx="6282954" cy="461665"/>
          </a:xfrm>
          <a:prstGeom prst="rect">
            <a:avLst/>
          </a:prstGeom>
        </p:spPr>
        <p:txBody>
          <a:bodyPr wrap="square">
            <a:spAutoFit/>
          </a:bodyPr>
          <a:lstStyle/>
          <a:p>
            <a:pPr algn="ctr"/>
            <a:r>
              <a:rPr lang="uk-UA" sz="1200" dirty="0"/>
              <a:t>Режим доступу: </a:t>
            </a:r>
            <a:r>
              <a:rPr lang="la-Latn" sz="1200" dirty="0"/>
              <a:t>https://provce.ck.ua/cherkaschyna-u-pyatirtsi-ekolohichno-</a:t>
            </a:r>
            <a:endParaRPr lang="uk-UA" sz="1200" dirty="0"/>
          </a:p>
          <a:p>
            <a:pPr algn="ctr"/>
            <a:r>
              <a:rPr lang="la-Latn" sz="1200" dirty="0"/>
              <a:t>najbrudnishyh-oblastej/</a:t>
            </a:r>
            <a:endParaRPr lang="uk-UA" sz="1200" dirty="0"/>
          </a:p>
        </p:txBody>
      </p:sp>
    </p:spTree>
    <p:extLst>
      <p:ext uri="{BB962C8B-B14F-4D97-AF65-F5344CB8AC3E}">
        <p14:creationId xmlns:p14="http://schemas.microsoft.com/office/powerpoint/2010/main" val="1076586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0" y="6333200"/>
            <a:ext cx="8532440" cy="523220"/>
          </a:xfrm>
          <a:prstGeom prst="rect">
            <a:avLst/>
          </a:prstGeom>
        </p:spPr>
        <p:txBody>
          <a:bodyPr wrap="square">
            <a:spAutoFit/>
          </a:bodyPr>
          <a:lstStyle/>
          <a:p>
            <a:pPr algn="ctr">
              <a:spcAft>
                <a:spcPts val="0"/>
              </a:spcAft>
            </a:pPr>
            <a:endPar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Режим доступу: </a:t>
            </a:r>
            <a:r>
              <a:rPr lang="uk-UA" sz="1400" dirty="0">
                <a:latin typeface="Times New Roman" panose="02020603050405020304" pitchFamily="18" charset="0"/>
                <a:ea typeface="Calibri" panose="020F0502020204030204" pitchFamily="34" charset="0"/>
                <a:cs typeface="Times New Roman" panose="02020603050405020304" pitchFamily="18" charset="0"/>
              </a:rPr>
              <a:t>[</a:t>
            </a:r>
            <a:r>
              <a:rPr lang="la-Latn"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https://img1.newsmir.info/img/f/2/1070/1069137/59cc9593dffe9.jpg</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44</a:t>
            </a:fld>
            <a:endParaRPr lang="hu-HU"/>
          </a:p>
        </p:txBody>
      </p:sp>
      <p:pic>
        <p:nvPicPr>
          <p:cNvPr id="28674" name="Picture 2" descr="https://img1.newsmir.info/img/f/2/1070/1069137/59cc9593dff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 y="960757"/>
            <a:ext cx="9144000" cy="555532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21738" y="-3291"/>
            <a:ext cx="6922262" cy="954107"/>
          </a:xfrm>
          <a:prstGeom prst="rect">
            <a:avLst/>
          </a:prstGeom>
          <a:solidFill>
            <a:schemeClr val="accent5">
              <a:lumMod val="20000"/>
              <a:lumOff val="80000"/>
            </a:schemeClr>
          </a:solidFill>
        </p:spPr>
        <p:txBody>
          <a:bodyPr wrap="square">
            <a:spAutoFit/>
          </a:bodyPr>
          <a:lstStyle/>
          <a:p>
            <a:r>
              <a:rPr lang="ru-RU" sz="1400" dirty="0"/>
              <a:t>«</a:t>
            </a:r>
            <a:r>
              <a:rPr lang="ru-RU" sz="1400" dirty="0" err="1"/>
              <a:t>Розібравшись</a:t>
            </a:r>
            <a:r>
              <a:rPr lang="ru-RU" sz="1400" dirty="0"/>
              <a:t> з </a:t>
            </a:r>
            <a:r>
              <a:rPr lang="ru-RU" sz="1400" dirty="0" err="1"/>
              <a:t>даними</a:t>
            </a:r>
            <a:r>
              <a:rPr lang="ru-RU" sz="1400" dirty="0"/>
              <a:t> за </a:t>
            </a:r>
            <a:r>
              <a:rPr lang="ru-RU" sz="1400" dirty="0" err="1"/>
              <a:t>рівнем</a:t>
            </a:r>
            <a:r>
              <a:rPr lang="ru-RU" sz="1400" dirty="0"/>
              <a:t> </a:t>
            </a:r>
            <a:r>
              <a:rPr lang="ru-RU" sz="1400" dirty="0" err="1"/>
              <a:t>забруднення</a:t>
            </a:r>
            <a:r>
              <a:rPr lang="ru-RU" sz="1400" dirty="0"/>
              <a:t> великих </a:t>
            </a:r>
            <a:r>
              <a:rPr lang="ru-RU" sz="1400" dirty="0" err="1"/>
              <a:t>річок</a:t>
            </a:r>
            <a:r>
              <a:rPr lang="ru-RU" sz="1400" dirty="0"/>
              <a:t> і </a:t>
            </a:r>
            <a:r>
              <a:rPr lang="ru-RU" sz="1400" dirty="0" err="1"/>
              <a:t>водойм</a:t>
            </a:r>
            <a:r>
              <a:rPr lang="ru-RU" sz="1400" dirty="0"/>
              <a:t> </a:t>
            </a:r>
            <a:r>
              <a:rPr lang="ru-RU" sz="1400" dirty="0" err="1"/>
              <a:t>країни</a:t>
            </a:r>
            <a:r>
              <a:rPr lang="ru-RU" sz="1400" dirty="0"/>
              <a:t>, ми </a:t>
            </a:r>
            <a:r>
              <a:rPr lang="ru-RU" sz="1400" dirty="0" err="1"/>
              <a:t>з'ясували</a:t>
            </a:r>
            <a:r>
              <a:rPr lang="ru-RU" sz="1400" dirty="0"/>
              <a:t>, </a:t>
            </a:r>
            <a:r>
              <a:rPr lang="ru-RU" sz="1400" dirty="0" err="1"/>
              <a:t>що</a:t>
            </a:r>
            <a:r>
              <a:rPr lang="ru-RU" sz="1400" dirty="0"/>
              <a:t> воду в </a:t>
            </a:r>
            <a:r>
              <a:rPr lang="ru-RU" sz="1400" dirty="0" err="1"/>
              <a:t>жодній</a:t>
            </a:r>
            <a:r>
              <a:rPr lang="ru-RU" sz="1400" dirty="0"/>
              <a:t> </a:t>
            </a:r>
            <a:r>
              <a:rPr lang="ru-RU" sz="1400" dirty="0" err="1"/>
              <a:t>річці</a:t>
            </a:r>
            <a:r>
              <a:rPr lang="ru-RU" sz="1400" dirty="0"/>
              <a:t> </a:t>
            </a:r>
            <a:r>
              <a:rPr lang="ru-RU" sz="1400" dirty="0" err="1"/>
              <a:t>України</a:t>
            </a:r>
            <a:r>
              <a:rPr lang="ru-RU" sz="1400" dirty="0"/>
              <a:t> не </a:t>
            </a:r>
            <a:r>
              <a:rPr lang="ru-RU" sz="1400" dirty="0" err="1"/>
              <a:t>можна</a:t>
            </a:r>
            <a:r>
              <a:rPr lang="ru-RU" sz="1400" dirty="0"/>
              <a:t> </a:t>
            </a:r>
            <a:r>
              <a:rPr lang="ru-RU" sz="1400" dirty="0" err="1"/>
              <a:t>назвати</a:t>
            </a:r>
            <a:r>
              <a:rPr lang="ru-RU" sz="1400" dirty="0"/>
              <a:t> </a:t>
            </a:r>
            <a:r>
              <a:rPr lang="ru-RU" sz="1400" dirty="0" err="1"/>
              <a:t>кришталево</a:t>
            </a:r>
            <a:r>
              <a:rPr lang="ru-RU" sz="1400" dirty="0"/>
              <a:t> чистою - в </a:t>
            </a:r>
            <a:r>
              <a:rPr lang="ru-RU" sz="1400" dirty="0" err="1"/>
              <a:t>кращому</a:t>
            </a:r>
            <a:r>
              <a:rPr lang="ru-RU" sz="1400" dirty="0"/>
              <a:t> </a:t>
            </a:r>
            <a:r>
              <a:rPr lang="ru-RU" sz="1400" dirty="0" err="1"/>
              <a:t>випадку</a:t>
            </a:r>
            <a:r>
              <a:rPr lang="ru-RU" sz="1400" dirty="0"/>
              <a:t> вода в них буде </a:t>
            </a:r>
            <a:r>
              <a:rPr lang="ru-RU" sz="1400" dirty="0" err="1"/>
              <a:t>відносно</a:t>
            </a:r>
            <a:r>
              <a:rPr lang="ru-RU" sz="1400" dirty="0"/>
              <a:t> чистою» - </a:t>
            </a:r>
            <a:r>
              <a:rPr lang="ru-RU" sz="1400" dirty="0" err="1"/>
              <a:t>повідомляє</a:t>
            </a:r>
            <a:r>
              <a:rPr lang="ru-RU" sz="1400" dirty="0"/>
              <a:t>  </a:t>
            </a:r>
            <a:r>
              <a:rPr lang="ru-RU" sz="1400" dirty="0" err="1"/>
              <a:t>редакція</a:t>
            </a:r>
            <a:r>
              <a:rPr lang="ru-RU" sz="1400" dirty="0"/>
              <a:t> "Слово і </a:t>
            </a:r>
            <a:r>
              <a:rPr lang="ru-RU" sz="1400" dirty="0" err="1"/>
              <a:t>діло</a:t>
            </a:r>
            <a:r>
              <a:rPr lang="ru-RU" sz="1400" dirty="0"/>
              <a:t>".</a:t>
            </a:r>
            <a:endParaRPr lang="uk-UA" sz="1400" dirty="0"/>
          </a:p>
        </p:txBody>
      </p:sp>
    </p:spTree>
    <p:extLst>
      <p:ext uri="{BB962C8B-B14F-4D97-AF65-F5344CB8AC3E}">
        <p14:creationId xmlns:p14="http://schemas.microsoft.com/office/powerpoint/2010/main" val="1787440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 y="4098826"/>
            <a:ext cx="5695218" cy="2759174"/>
          </a:xfrm>
          <a:prstGeom prst="rect">
            <a:avLst/>
          </a:prstGeom>
          <a:noFill/>
          <a:ln>
            <a:noFill/>
          </a:ln>
          <a:effectLst>
            <a:outerShdw dist="35921" dir="2700000" algn="ctr" rotWithShape="0">
              <a:schemeClr val="bg2">
                <a:alpha val="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Рисунок 7" descr="C:\Users\Marat\Desktop\eu_flag_co_funded_pos_[rgb]_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750975"/>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sz="2000" b="1" i="1" u="sng" dirty="0" err="1">
                <a:latin typeface="Times New Roman" panose="02020603050405020304" pitchFamily="18" charset="0"/>
                <a:ea typeface="Calibri" panose="020F0502020204030204" pitchFamily="34" charset="0"/>
              </a:rPr>
              <a:t>Законодавство</a:t>
            </a:r>
            <a:r>
              <a:rPr lang="ru-RU" sz="2000" b="1" i="1" u="sng" dirty="0">
                <a:latin typeface="Times New Roman" panose="02020603050405020304" pitchFamily="18" charset="0"/>
                <a:ea typeface="Calibri" panose="020F0502020204030204" pitchFamily="34" charset="0"/>
              </a:rPr>
              <a:t> </a:t>
            </a:r>
            <a:r>
              <a:rPr lang="ru-RU" sz="2000" b="1" i="1" u="sng" dirty="0" err="1">
                <a:latin typeface="Times New Roman" panose="02020603050405020304" pitchFamily="18" charset="0"/>
                <a:ea typeface="Calibri" panose="020F0502020204030204" pitchFamily="34" charset="0"/>
              </a:rPr>
              <a:t>України</a:t>
            </a:r>
            <a:endParaRPr lang="ru-RU" sz="2000" b="1" i="1" u="sng" dirty="0">
              <a:latin typeface="Times New Roman" panose="02020603050405020304" pitchFamily="18" charset="0"/>
              <a:ea typeface="Calibri" panose="020F0502020204030204" pitchFamily="34" charset="0"/>
            </a:endParaRPr>
          </a:p>
          <a:p>
            <a:pPr indent="194310" algn="ctr">
              <a:lnSpc>
                <a:spcPct val="107000"/>
              </a:lnSpc>
              <a:spcAft>
                <a:spcPts val="0"/>
              </a:spcAft>
            </a:pPr>
            <a:r>
              <a:rPr lang="ru-RU" sz="2000" b="1" i="1" u="sng" dirty="0">
                <a:latin typeface="Times New Roman" panose="02020603050405020304" pitchFamily="18" charset="0"/>
                <a:ea typeface="Calibri" panose="020F0502020204030204" pitchFamily="34" charset="0"/>
              </a:rPr>
              <a:t> у </a:t>
            </a:r>
            <a:r>
              <a:rPr lang="ru-RU" sz="2000" b="1" i="1" u="sng" dirty="0" err="1">
                <a:latin typeface="Times New Roman" panose="02020603050405020304" pitchFamily="18" charset="0"/>
                <a:ea typeface="Calibri" panose="020F0502020204030204" pitchFamily="34" charset="0"/>
              </a:rPr>
              <a:t>сфері</a:t>
            </a:r>
            <a:r>
              <a:rPr lang="ru-RU" sz="2000" b="1" i="1" u="sng" dirty="0">
                <a:latin typeface="Times New Roman" panose="02020603050405020304" pitchFamily="18" charset="0"/>
                <a:ea typeface="Calibri" panose="020F0502020204030204" pitchFamily="34" charset="0"/>
              </a:rPr>
              <a:t> </a:t>
            </a:r>
            <a:r>
              <a:rPr lang="ru-RU" sz="2000" b="1" i="1" u="sng" dirty="0" err="1">
                <a:latin typeface="Times New Roman" panose="02020603050405020304" pitchFamily="18" charset="0"/>
                <a:ea typeface="Calibri" panose="020F0502020204030204" pitchFamily="34" charset="0"/>
              </a:rPr>
              <a:t>водопостачання</a:t>
            </a:r>
            <a:r>
              <a:rPr lang="ru-RU" sz="2000" b="1" i="1" u="sng" dirty="0">
                <a:latin typeface="Times New Roman" panose="02020603050405020304" pitchFamily="18" charset="0"/>
                <a:ea typeface="Calibri" panose="020F0502020204030204" pitchFamily="34" charset="0"/>
              </a:rPr>
              <a:t> й </a:t>
            </a:r>
            <a:r>
              <a:rPr lang="ru-RU" sz="2000" b="1" i="1" u="sng" dirty="0" err="1">
                <a:latin typeface="Times New Roman" panose="02020603050405020304" pitchFamily="18" charset="0"/>
                <a:ea typeface="Calibri" panose="020F0502020204030204" pitchFamily="34" charset="0"/>
              </a:rPr>
              <a:t>водовідведе</a:t>
            </a:r>
            <a:r>
              <a:rPr lang="ru-RU" b="1" i="1" u="sng" dirty="0" err="1">
                <a:latin typeface="Times New Roman" panose="02020603050405020304" pitchFamily="18" charset="0"/>
                <a:ea typeface="Calibri" panose="020F0502020204030204" pitchFamily="34" charset="0"/>
              </a:rPr>
              <a:t>ння</a:t>
            </a:r>
            <a:endParaRPr lang="ru-RU" b="1" i="1" u="sng" dirty="0">
              <a:latin typeface="Times New Roman" panose="02020603050405020304" pitchFamily="18" charset="0"/>
              <a:ea typeface="Calibri" panose="020F0502020204030204" pitchFamily="34" charset="0"/>
            </a:endParaRPr>
          </a:p>
        </p:txBody>
      </p:sp>
      <p:sp>
        <p:nvSpPr>
          <p:cNvPr id="7" name="Прямоугольник 6"/>
          <p:cNvSpPr/>
          <p:nvPr/>
        </p:nvSpPr>
        <p:spPr>
          <a:xfrm>
            <a:off x="-6299" y="685059"/>
            <a:ext cx="9150299" cy="3477875"/>
          </a:xfrm>
          <a:prstGeom prst="rect">
            <a:avLst/>
          </a:prstGeom>
          <a:solidFill>
            <a:schemeClr val="accent5">
              <a:lumMod val="20000"/>
              <a:lumOff val="80000"/>
            </a:schemeClr>
          </a:solidFill>
          <a:effectLst>
            <a:outerShdw blurRad="50800" dist="50800" dir="5400000" algn="ctr" rotWithShape="0">
              <a:schemeClr val="accent5">
                <a:lumMod val="20000"/>
                <a:lumOff val="80000"/>
                <a:alpha val="0"/>
              </a:schemeClr>
            </a:outerShdw>
          </a:effectLst>
        </p:spPr>
        <p:txBody>
          <a:bodyPr wrap="square">
            <a:spAutoFit/>
          </a:bodyPr>
          <a:lstStyle/>
          <a:p>
            <a:pPr lvl="0" algn="ctr"/>
            <a:r>
              <a:rPr lang="uk-UA" sz="2000" b="1" dirty="0">
                <a:latin typeface="Times New Roman" pitchFamily="18" charset="0"/>
                <a:cs typeface="Times New Roman" pitchFamily="18" charset="0"/>
              </a:rPr>
              <a:t>Нормативно-правову базу, що регламентує діяльність </a:t>
            </a:r>
          </a:p>
          <a:p>
            <a:pPr lvl="0" algn="ctr"/>
            <a:r>
              <a:rPr lang="uk-UA" sz="2000" b="1" dirty="0">
                <a:latin typeface="Times New Roman" pitchFamily="18" charset="0"/>
                <a:cs typeface="Times New Roman" pitchFamily="18" charset="0"/>
              </a:rPr>
              <a:t>у сфері водопостачання та водовідведення,</a:t>
            </a:r>
          </a:p>
          <a:p>
            <a:pPr lvl="0" algn="ctr"/>
            <a:r>
              <a:rPr lang="uk-UA" sz="2000" b="1" dirty="0">
                <a:latin typeface="Times New Roman" pitchFamily="18" charset="0"/>
                <a:cs typeface="Times New Roman" pitchFamily="18" charset="0"/>
              </a:rPr>
              <a:t>слід поділити на:</a:t>
            </a:r>
          </a:p>
          <a:p>
            <a:pPr marL="342900" lvl="0" indent="-342900" algn="just">
              <a:buFont typeface="Wingdings" pitchFamily="2" charset="2"/>
              <a:buChar char="Ø"/>
            </a:pPr>
            <a:r>
              <a:rPr lang="uk-UA" sz="2000" dirty="0">
                <a:latin typeface="Times New Roman" pitchFamily="18" charset="0"/>
                <a:cs typeface="Times New Roman" pitchFamily="18" charset="0"/>
              </a:rPr>
              <a:t>категорія, що регламентує загальні економічні й комерційні види діяльності, роз’яснює взаємодію між виробниками, постачальниками й споживачами;</a:t>
            </a:r>
          </a:p>
          <a:p>
            <a:pPr marL="342900" lvl="0" indent="-342900" algn="just">
              <a:buFont typeface="Wingdings" pitchFamily="2" charset="2"/>
              <a:buChar char="Ø"/>
            </a:pPr>
            <a:r>
              <a:rPr lang="uk-UA" sz="2000" dirty="0">
                <a:latin typeface="Times New Roman" pitchFamily="18" charset="0"/>
                <a:cs typeface="Times New Roman" pitchFamily="18" charset="0"/>
              </a:rPr>
              <a:t>категорія, що включає закони та нормативні акти, які безпосередньо мають відношення до водопостачання та водовідведення;</a:t>
            </a:r>
          </a:p>
          <a:p>
            <a:pPr marL="342900" lvl="0" indent="-342900" algn="just">
              <a:buFont typeface="Wingdings" pitchFamily="2" charset="2"/>
              <a:buChar char="Ø"/>
            </a:pPr>
            <a:r>
              <a:rPr lang="uk-UA" sz="2000" dirty="0">
                <a:latin typeface="Times New Roman" pitchFamily="18" charset="0"/>
                <a:cs typeface="Times New Roman" pitchFamily="18" charset="0"/>
              </a:rPr>
              <a:t>категорія, що має відношення до загальних побутових та інфраструктурних послуг;</a:t>
            </a:r>
          </a:p>
          <a:p>
            <a:pPr marL="342900" lvl="0" indent="-342900" algn="just">
              <a:buFont typeface="Wingdings" pitchFamily="2" charset="2"/>
              <a:buChar char="Ø"/>
            </a:pPr>
            <a:r>
              <a:rPr lang="uk-UA" sz="2000" dirty="0">
                <a:latin typeface="Times New Roman" pitchFamily="18" charset="0"/>
                <a:cs typeface="Times New Roman" pitchFamily="18" charset="0"/>
              </a:rPr>
              <a:t>категорія, що стосується інших законів, які мають відношення до водопостачання та водовідведення.</a:t>
            </a:r>
          </a:p>
        </p:txBody>
      </p:sp>
      <p:sp>
        <p:nvSpPr>
          <p:cNvPr id="4" name="AutoShape 10" descr="ÐÐ°ÑÑÐ¸Ð½ÐºÐ¸ Ð¿Ð¾ Ð·Ð°Ð¿ÑÐ¾ÑÑ Ð²Ð¾Ð´Ð° Ñ Ð³ÑÐ¾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3556" name="Picture 4" descr="ÐÐ°ÑÑÐ¸Ð½ÐºÐ¸ Ð¿Ð¾ Ð·Ð°Ð¿ÑÐ¾ÑÑ Ð²Ð¾Ð´Ð¾Ð¿Ð¾ÑÑÐ°ÑÐ°Ð½Ð½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918" y="4162934"/>
            <a:ext cx="3450835" cy="2695066"/>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a:xfrm>
            <a:off x="8368990" y="6467034"/>
            <a:ext cx="762000" cy="365125"/>
          </a:xfrm>
        </p:spPr>
        <p:txBody>
          <a:bodyPr/>
          <a:lstStyle/>
          <a:p>
            <a:pPr>
              <a:defRPr/>
            </a:pPr>
            <a:fld id="{0AEB593D-4678-4364-9E8D-F7EADF1EAEA5}" type="slidenum">
              <a:rPr lang="hu-HU" smtClean="0"/>
              <a:pPr>
                <a:defRPr/>
              </a:pPr>
              <a:t>45</a:t>
            </a:fld>
            <a:endParaRPr lang="hu-HU" dirty="0"/>
          </a:p>
        </p:txBody>
      </p:sp>
    </p:spTree>
    <p:extLst>
      <p:ext uri="{BB962C8B-B14F-4D97-AF65-F5344CB8AC3E}">
        <p14:creationId xmlns:p14="http://schemas.microsoft.com/office/powerpoint/2010/main" val="2942858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981423"/>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uk-UA" b="1" dirty="0"/>
              <a:t>Категорія, що регламентує загальні економічні й комерційні види діяльності, роз’яснює взаємодію між виробниками, постачальниками й споживачами:</a:t>
            </a:r>
          </a:p>
        </p:txBody>
      </p:sp>
      <p:sp>
        <p:nvSpPr>
          <p:cNvPr id="3" name="Номер слайда 2"/>
          <p:cNvSpPr>
            <a:spLocks noGrp="1"/>
          </p:cNvSpPr>
          <p:nvPr>
            <p:ph type="sldNum" sz="quarter" idx="12"/>
          </p:nvPr>
        </p:nvSpPr>
        <p:spPr>
          <a:xfrm>
            <a:off x="8244408" y="6278371"/>
            <a:ext cx="762000" cy="365125"/>
          </a:xfrm>
        </p:spPr>
        <p:txBody>
          <a:bodyPr/>
          <a:lstStyle/>
          <a:p>
            <a:pPr>
              <a:defRPr/>
            </a:pPr>
            <a:fld id="{0AEB593D-4678-4364-9E8D-F7EADF1EAEA5}" type="slidenum">
              <a:rPr lang="hu-HU" smtClean="0"/>
              <a:pPr>
                <a:defRPr/>
              </a:pPr>
              <a:t>46</a:t>
            </a:fld>
            <a:endParaRPr lang="hu-HU" dirty="0"/>
          </a:p>
        </p:txBody>
      </p:sp>
      <p:sp>
        <p:nvSpPr>
          <p:cNvPr id="7" name="Прямоугольник 6"/>
          <p:cNvSpPr/>
          <p:nvPr/>
        </p:nvSpPr>
        <p:spPr>
          <a:xfrm>
            <a:off x="-13705" y="981423"/>
            <a:ext cx="9150299" cy="707886"/>
          </a:xfrm>
          <a:prstGeom prst="rect">
            <a:avLst/>
          </a:prstGeom>
          <a:solidFill>
            <a:schemeClr val="accent5">
              <a:lumMod val="20000"/>
              <a:lumOff val="80000"/>
            </a:schemeClr>
          </a:solidFill>
        </p:spPr>
        <p:txBody>
          <a:bodyPr wrap="square">
            <a:spAutoFit/>
          </a:bodyPr>
          <a:lstStyle/>
          <a:p>
            <a:pPr marL="342900" lvl="0" indent="-342900" algn="just">
              <a:buFont typeface="Wingdings" pitchFamily="2" charset="2"/>
              <a:buChar char="Ø"/>
            </a:pPr>
            <a:r>
              <a:rPr lang="ru-RU" sz="2000" dirty="0" err="1">
                <a:latin typeface="Times New Roman" pitchFamily="18" charset="0"/>
                <a:cs typeface="Times New Roman" pitchFamily="18" charset="0"/>
              </a:rPr>
              <a:t>Господарський</a:t>
            </a:r>
            <a:r>
              <a:rPr lang="ru-RU" sz="2000" dirty="0">
                <a:latin typeface="Times New Roman" pitchFamily="18" charset="0"/>
                <a:cs typeface="Times New Roman" pitchFamily="18" charset="0"/>
              </a:rPr>
              <a:t> кодекс </a:t>
            </a:r>
            <a:r>
              <a:rPr lang="ru-RU" sz="2000" dirty="0" err="1">
                <a:latin typeface="Times New Roman" pitchFamily="18" charset="0"/>
                <a:cs typeface="Times New Roman" pitchFamily="18" charset="0"/>
              </a:rPr>
              <a:t>України</a:t>
            </a:r>
            <a:r>
              <a:rPr lang="ru-RU" sz="2000" dirty="0">
                <a:latin typeface="Times New Roman" pitchFamily="18" charset="0"/>
                <a:cs typeface="Times New Roman" pitchFamily="18" charset="0"/>
              </a:rPr>
              <a:t> №436 </a:t>
            </a:r>
            <a:r>
              <a:rPr lang="ru-RU" sz="2000" dirty="0" err="1">
                <a:latin typeface="Times New Roman" pitchFamily="18" charset="0"/>
                <a:cs typeface="Times New Roman" pitchFamily="18" charset="0"/>
              </a:rPr>
              <a:t>від</a:t>
            </a:r>
            <a:r>
              <a:rPr lang="ru-RU" sz="2000" dirty="0">
                <a:latin typeface="Times New Roman" pitchFamily="18" charset="0"/>
                <a:cs typeface="Times New Roman" pitchFamily="18" charset="0"/>
              </a:rPr>
              <a:t> 16.01.2003 р.</a:t>
            </a:r>
          </a:p>
          <a:p>
            <a:pPr marL="342900" lvl="0" indent="-342900" algn="just">
              <a:buFont typeface="Wingdings" pitchFamily="2" charset="2"/>
              <a:buChar char="Ø"/>
            </a:pPr>
            <a:r>
              <a:rPr lang="ru-RU" sz="2000" dirty="0">
                <a:latin typeface="Times New Roman" pitchFamily="18" charset="0"/>
                <a:cs typeface="Times New Roman" pitchFamily="18" charset="0"/>
              </a:rPr>
              <a:t>Закон </a:t>
            </a:r>
            <a:r>
              <a:rPr lang="ru-RU" sz="2000" dirty="0" err="1">
                <a:latin typeface="Times New Roman" pitchFamily="18" charset="0"/>
                <a:cs typeface="Times New Roman" pitchFamily="18" charset="0"/>
              </a:rPr>
              <a:t>України</a:t>
            </a:r>
            <a:r>
              <a:rPr lang="ru-RU" sz="2000" dirty="0">
                <a:latin typeface="Times New Roman" pitchFamily="18" charset="0"/>
                <a:cs typeface="Times New Roman" pitchFamily="18" charset="0"/>
              </a:rPr>
              <a:t> «Про </a:t>
            </a:r>
            <a:r>
              <a:rPr lang="ru-RU" sz="2000" dirty="0" err="1">
                <a:latin typeface="Times New Roman" pitchFamily="18" charset="0"/>
                <a:cs typeface="Times New Roman" pitchFamily="18" charset="0"/>
              </a:rPr>
              <a:t>захист</a:t>
            </a:r>
            <a:r>
              <a:rPr lang="ru-RU" sz="2000" dirty="0">
                <a:latin typeface="Times New Roman" pitchFamily="18" charset="0"/>
                <a:cs typeface="Times New Roman" pitchFamily="18" charset="0"/>
              </a:rPr>
              <a:t> прав </a:t>
            </a:r>
            <a:r>
              <a:rPr lang="ru-RU" sz="2000" dirty="0" err="1">
                <a:latin typeface="Times New Roman" pitchFamily="18" charset="0"/>
                <a:cs typeface="Times New Roman" pitchFamily="18" charset="0"/>
              </a:rPr>
              <a:t>споживачів</a:t>
            </a:r>
            <a:r>
              <a:rPr lang="ru-RU" sz="2000" dirty="0">
                <a:latin typeface="Times New Roman" pitchFamily="18" charset="0"/>
                <a:cs typeface="Times New Roman" pitchFamily="18" charset="0"/>
              </a:rPr>
              <a:t>» № 1023 </a:t>
            </a:r>
            <a:r>
              <a:rPr lang="ru-RU" sz="2000" dirty="0" err="1">
                <a:latin typeface="Times New Roman" pitchFamily="18" charset="0"/>
                <a:cs typeface="Times New Roman" pitchFamily="18" charset="0"/>
              </a:rPr>
              <a:t>від</a:t>
            </a:r>
            <a:r>
              <a:rPr lang="ru-RU" sz="2000" dirty="0">
                <a:latin typeface="Times New Roman" pitchFamily="18" charset="0"/>
                <a:cs typeface="Times New Roman" pitchFamily="18" charset="0"/>
              </a:rPr>
              <a:t> 12.05.1991 р</a:t>
            </a:r>
            <a:endParaRPr lang="uk-UA" sz="2000" dirty="0">
              <a:latin typeface="Times New Roman" pitchFamily="18" charset="0"/>
              <a:cs typeface="Times New Roman" pitchFamily="18" charset="0"/>
            </a:endParaRPr>
          </a:p>
        </p:txBody>
      </p:sp>
      <p:sp>
        <p:nvSpPr>
          <p:cNvPr id="4" name="AutoShape 10" descr="ÐÐ°ÑÑÐ¸Ð½ÐºÐ¸ Ð¿Ð¾ Ð·Ð°Ð¿ÑÐ¾ÑÑ Ð²Ð¾Ð´Ð° Ñ Ð³ÑÐ¾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Прямоугольник 7"/>
          <p:cNvSpPr/>
          <p:nvPr/>
        </p:nvSpPr>
        <p:spPr>
          <a:xfrm>
            <a:off x="0" y="1689309"/>
            <a:ext cx="9136594" cy="671915"/>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dirty="0" err="1"/>
              <a:t>Закони</a:t>
            </a:r>
            <a:r>
              <a:rPr lang="ru-RU" b="1" dirty="0"/>
              <a:t> та </a:t>
            </a:r>
            <a:r>
              <a:rPr lang="ru-RU" b="1" dirty="0" err="1"/>
              <a:t>нормативні</a:t>
            </a:r>
            <a:r>
              <a:rPr lang="ru-RU" b="1" dirty="0"/>
              <a:t> </a:t>
            </a:r>
            <a:r>
              <a:rPr lang="ru-RU" b="1" dirty="0" err="1"/>
              <a:t>документи</a:t>
            </a:r>
            <a:r>
              <a:rPr lang="ru-RU" b="1" dirty="0"/>
              <a:t>, </a:t>
            </a:r>
            <a:r>
              <a:rPr lang="ru-RU" b="1" dirty="0" err="1"/>
              <a:t>що</a:t>
            </a:r>
            <a:r>
              <a:rPr lang="ru-RU" b="1" dirty="0"/>
              <a:t> </a:t>
            </a:r>
            <a:r>
              <a:rPr lang="ru-RU" b="1" dirty="0" err="1"/>
              <a:t>безпосередньо</a:t>
            </a:r>
            <a:r>
              <a:rPr lang="ru-RU" b="1" dirty="0"/>
              <a:t> </a:t>
            </a:r>
            <a:r>
              <a:rPr lang="ru-RU" b="1" dirty="0" err="1"/>
              <a:t>мають</a:t>
            </a:r>
            <a:r>
              <a:rPr lang="ru-RU" b="1" dirty="0"/>
              <a:t> </a:t>
            </a:r>
            <a:r>
              <a:rPr lang="ru-RU" b="1" dirty="0" err="1"/>
              <a:t>відношення</a:t>
            </a:r>
            <a:r>
              <a:rPr lang="ru-RU" b="1" dirty="0"/>
              <a:t> до </a:t>
            </a:r>
            <a:r>
              <a:rPr lang="ru-RU" b="1" dirty="0" err="1"/>
              <a:t>водопостачання</a:t>
            </a:r>
            <a:r>
              <a:rPr lang="ru-RU" b="1" dirty="0"/>
              <a:t> та </a:t>
            </a:r>
            <a:r>
              <a:rPr lang="ru-RU" b="1" dirty="0" err="1"/>
              <a:t>водовідведення</a:t>
            </a:r>
            <a:r>
              <a:rPr lang="ru-RU" b="1" dirty="0"/>
              <a:t>:</a:t>
            </a:r>
          </a:p>
        </p:txBody>
      </p:sp>
      <p:sp>
        <p:nvSpPr>
          <p:cNvPr id="5" name="Прямоугольник 4"/>
          <p:cNvSpPr/>
          <p:nvPr/>
        </p:nvSpPr>
        <p:spPr>
          <a:xfrm>
            <a:off x="-13705" y="2356024"/>
            <a:ext cx="9144000" cy="4539704"/>
          </a:xfrm>
          <a:prstGeom prst="rect">
            <a:avLst/>
          </a:prstGeom>
          <a:solidFill>
            <a:schemeClr val="accent6">
              <a:lumMod val="20000"/>
              <a:lumOff val="80000"/>
            </a:schemeClr>
          </a:solidFill>
        </p:spPr>
        <p:txBody>
          <a:bodyPr wrap="square">
            <a:spAutoFit/>
          </a:bodyPr>
          <a:lstStyle/>
          <a:p>
            <a:pPr marL="342900" indent="-342900" algn="just">
              <a:buFont typeface="+mj-lt"/>
              <a:buAutoNum type="arabicParenR"/>
            </a:pPr>
            <a:r>
              <a:rPr lang="uk-UA" sz="1700" dirty="0">
                <a:latin typeface="Times New Roman" pitchFamily="18" charset="0"/>
                <a:cs typeface="Times New Roman" pitchFamily="18" charset="0"/>
              </a:rPr>
              <a:t>Закон України «Про питну воду і питне водопостачання» № 2918-</a:t>
            </a:r>
            <a:r>
              <a:rPr lang="la-Latn" sz="1700" dirty="0">
                <a:latin typeface="Times New Roman" pitchFamily="18" charset="0"/>
                <a:cs typeface="Times New Roman" pitchFamily="18" charset="0"/>
              </a:rPr>
              <a:t>III </a:t>
            </a:r>
            <a:r>
              <a:rPr lang="uk-UA" sz="1700" dirty="0">
                <a:latin typeface="Times New Roman" pitchFamily="18" charset="0"/>
                <a:cs typeface="Times New Roman" pitchFamily="18" charset="0"/>
              </a:rPr>
              <a:t>від 12.01.2002 р.</a:t>
            </a:r>
          </a:p>
          <a:p>
            <a:pPr marL="342900" indent="-342900" algn="just">
              <a:buFont typeface="+mj-lt"/>
              <a:buAutoNum type="arabicParenR"/>
            </a:pPr>
            <a:r>
              <a:rPr lang="uk-UA" sz="1700" dirty="0">
                <a:latin typeface="Times New Roman" pitchFamily="18" charset="0"/>
                <a:cs typeface="Times New Roman" pitchFamily="18" charset="0"/>
              </a:rPr>
              <a:t>Постанова Кабінету Міністрів України «Про затвердження порядку розроблення та узгодження нормативів питного водопостачання» № 1107 від 25.08.2004 р.</a:t>
            </a:r>
          </a:p>
          <a:p>
            <a:pPr marL="342900" indent="-342900" algn="just">
              <a:buFont typeface="+mj-lt"/>
              <a:buAutoNum type="arabicParenR"/>
            </a:pPr>
            <a:r>
              <a:rPr lang="uk-UA" sz="1700" dirty="0">
                <a:latin typeface="Times New Roman" pitchFamily="18" charset="0"/>
                <a:cs typeface="Times New Roman" pitchFamily="18" charset="0"/>
              </a:rPr>
              <a:t>Постанова Кабінету Міністрів України № 630 від 27.07.2005р. «Про затвердження правил з надання послуг централізованого опалення, постачання холодної та гарячої води і водовідведення </a:t>
            </a:r>
          </a:p>
          <a:p>
            <a:pPr marL="342900" indent="-342900" algn="just">
              <a:buFont typeface="+mj-lt"/>
              <a:buAutoNum type="arabicParenR"/>
            </a:pPr>
            <a:r>
              <a:rPr lang="uk-UA" sz="1700" dirty="0">
                <a:latin typeface="Times New Roman" pitchFamily="18" charset="0"/>
                <a:cs typeface="Times New Roman" pitchFamily="18" charset="0"/>
              </a:rPr>
              <a:t>Постанова Кабінету Міністрів України №869 від 01.06.2011р. «Про забезпечення єдиного підходу до формування тарифів на житлово-комунальні послуги».</a:t>
            </a:r>
          </a:p>
          <a:p>
            <a:pPr marL="342900" indent="-342900" algn="just">
              <a:buFont typeface="+mj-lt"/>
              <a:buAutoNum type="arabicParenR"/>
            </a:pPr>
            <a:r>
              <a:rPr lang="uk-UA" sz="1700" dirty="0">
                <a:latin typeface="Times New Roman" pitchFamily="18" charset="0"/>
                <a:cs typeface="Times New Roman" pitchFamily="18" charset="0"/>
              </a:rPr>
              <a:t>Наказ Міністерства охорони здоров’я України «Державні санітарні норми та правила», гігієнічні вимоги до питної води, що призначена для споживання людиною № 400 від 12.05.2010 р.,</a:t>
            </a:r>
          </a:p>
          <a:p>
            <a:pPr marL="342900" indent="-342900" algn="just">
              <a:buFont typeface="+mj-lt"/>
              <a:buAutoNum type="arabicParenR"/>
            </a:pPr>
            <a:r>
              <a:rPr lang="uk-UA" sz="1700" dirty="0">
                <a:latin typeface="Times New Roman" pitchFamily="18" charset="0"/>
                <a:cs typeface="Times New Roman" pitchFamily="18" charset="0"/>
              </a:rPr>
              <a:t>«Правила користування системами централізованого комунального водопостачання та водовідведення в населених пунктах України», затверджені наказом Міністерства з питань житлово-комунального господарства України від 27.06.2008, за № 192. </a:t>
            </a:r>
          </a:p>
          <a:p>
            <a:pPr marL="342900" indent="-342900" algn="just">
              <a:buFont typeface="+mj-lt"/>
              <a:buAutoNum type="arabicParenR"/>
            </a:pPr>
            <a:r>
              <a:rPr lang="uk-UA" sz="1700" dirty="0">
                <a:latin typeface="Times New Roman" pitchFamily="18" charset="0"/>
                <a:cs typeface="Times New Roman" pitchFamily="18" charset="0"/>
              </a:rPr>
              <a:t>Правила приймання стічних вод підприємств у комунальні та відомчі системи каналізації населених пунктів України, затверджені Наказом Державного комітету будівництва, архітектури та житлової політики України </a:t>
            </a:r>
            <a:r>
              <a:rPr lang="la-Latn" sz="1700" dirty="0">
                <a:latin typeface="Times New Roman" pitchFamily="18" charset="0"/>
                <a:cs typeface="Times New Roman" pitchFamily="18" charset="0"/>
              </a:rPr>
              <a:t>N</a:t>
            </a:r>
            <a:r>
              <a:rPr lang="uk-UA" sz="1700" dirty="0">
                <a:latin typeface="Times New Roman" pitchFamily="18" charset="0"/>
                <a:cs typeface="Times New Roman" pitchFamily="18" charset="0"/>
              </a:rPr>
              <a:t> </a:t>
            </a:r>
            <a:r>
              <a:rPr lang="la-Latn" sz="1700" dirty="0">
                <a:latin typeface="Times New Roman" pitchFamily="18" charset="0"/>
                <a:cs typeface="Times New Roman" pitchFamily="18" charset="0"/>
              </a:rPr>
              <a:t>37 </a:t>
            </a:r>
            <a:r>
              <a:rPr lang="uk-UA" sz="1700" dirty="0">
                <a:latin typeface="Times New Roman" pitchFamily="18" charset="0"/>
                <a:cs typeface="Times New Roman" pitchFamily="18" charset="0"/>
              </a:rPr>
              <a:t>від 19.02.2002р.</a:t>
            </a:r>
          </a:p>
        </p:txBody>
      </p:sp>
    </p:spTree>
    <p:extLst>
      <p:ext uri="{BB962C8B-B14F-4D97-AF65-F5344CB8AC3E}">
        <p14:creationId xmlns:p14="http://schemas.microsoft.com/office/powerpoint/2010/main" val="3676146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0"/>
            <a:ext cx="2249487" cy="62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01511"/>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sz="1600" b="1" i="1" u="sng" dirty="0" err="1">
                <a:latin typeface="Times New Roman" panose="02020603050405020304" pitchFamily="18" charset="0"/>
                <a:ea typeface="Calibri" panose="020F0502020204030204" pitchFamily="34" charset="0"/>
              </a:rPr>
              <a:t>Категорія</a:t>
            </a:r>
            <a:r>
              <a:rPr lang="ru-RU" sz="1600" b="1" i="1" u="sng" dirty="0">
                <a:latin typeface="Times New Roman" panose="02020603050405020304" pitchFamily="18" charset="0"/>
                <a:ea typeface="Calibri" panose="020F0502020204030204" pitchFamily="34" charset="0"/>
              </a:rPr>
              <a:t> </a:t>
            </a:r>
            <a:r>
              <a:rPr lang="ru-RU" sz="1600" b="1" i="1" u="sng" dirty="0" err="1">
                <a:latin typeface="Times New Roman" panose="02020603050405020304" pitchFamily="18" charset="0"/>
                <a:ea typeface="Calibri" panose="020F0502020204030204" pitchFamily="34" charset="0"/>
              </a:rPr>
              <a:t>законів</a:t>
            </a:r>
            <a:r>
              <a:rPr lang="ru-RU" sz="1600" b="1" i="1" u="sng" dirty="0">
                <a:latin typeface="Times New Roman" panose="02020603050405020304" pitchFamily="18" charset="0"/>
                <a:ea typeface="Calibri" panose="020F0502020204030204" pitchFamily="34" charset="0"/>
              </a:rPr>
              <a:t> та </a:t>
            </a:r>
            <a:r>
              <a:rPr lang="ru-RU" sz="1600" b="1" i="1" u="sng" dirty="0" err="1">
                <a:latin typeface="Times New Roman" panose="02020603050405020304" pitchFamily="18" charset="0"/>
                <a:ea typeface="Calibri" panose="020F0502020204030204" pitchFamily="34" charset="0"/>
              </a:rPr>
              <a:t>нормативних</a:t>
            </a:r>
            <a:r>
              <a:rPr lang="ru-RU" sz="1600" b="1" i="1" u="sng" dirty="0">
                <a:latin typeface="Times New Roman" panose="02020603050405020304" pitchFamily="18" charset="0"/>
                <a:ea typeface="Calibri" panose="020F0502020204030204" pitchFamily="34" charset="0"/>
              </a:rPr>
              <a:t> </a:t>
            </a:r>
            <a:r>
              <a:rPr lang="ru-RU" sz="1600" b="1" i="1" u="sng" dirty="0" err="1">
                <a:latin typeface="Times New Roman" panose="02020603050405020304" pitchFamily="18" charset="0"/>
                <a:ea typeface="Calibri" panose="020F0502020204030204" pitchFamily="34" charset="0"/>
              </a:rPr>
              <a:t>документів</a:t>
            </a:r>
            <a:r>
              <a:rPr lang="ru-RU" sz="1600" b="1" i="1" u="sng" dirty="0">
                <a:latin typeface="Times New Roman" panose="02020603050405020304" pitchFamily="18" charset="0"/>
                <a:ea typeface="Calibri" panose="020F0502020204030204" pitchFamily="34" charset="0"/>
              </a:rPr>
              <a:t> з </a:t>
            </a:r>
            <a:r>
              <a:rPr lang="ru-RU" sz="1600" b="1" i="1" u="sng" dirty="0" err="1">
                <a:latin typeface="Times New Roman" panose="02020603050405020304" pitchFamily="18" charset="0"/>
                <a:ea typeface="Calibri" panose="020F0502020204030204" pitchFamily="34" charset="0"/>
              </a:rPr>
              <a:t>побутових</a:t>
            </a:r>
            <a:r>
              <a:rPr lang="ru-RU" sz="1600" b="1" i="1" u="sng" dirty="0">
                <a:latin typeface="Times New Roman" panose="02020603050405020304" pitchFamily="18" charset="0"/>
                <a:ea typeface="Calibri" panose="020F0502020204030204" pitchFamily="34" charset="0"/>
              </a:rPr>
              <a:t> </a:t>
            </a:r>
            <a:r>
              <a:rPr lang="ru-RU" sz="1600" b="1" i="1" u="sng" dirty="0" err="1">
                <a:latin typeface="Times New Roman" panose="02020603050405020304" pitchFamily="18" charset="0"/>
                <a:ea typeface="Calibri" panose="020F0502020204030204" pitchFamily="34" charset="0"/>
              </a:rPr>
              <a:t>послуг</a:t>
            </a:r>
            <a:r>
              <a:rPr lang="ru-RU" sz="1600" b="1" i="1" u="sng" dirty="0">
                <a:latin typeface="Times New Roman" panose="02020603050405020304" pitchFamily="18" charset="0"/>
                <a:ea typeface="Calibri" panose="020F0502020204030204" pitchFamily="34" charset="0"/>
              </a:rPr>
              <a:t>, </a:t>
            </a:r>
            <a:r>
              <a:rPr lang="ru-RU" sz="1600" b="1" i="1" u="sng" dirty="0" err="1">
                <a:latin typeface="Times New Roman" panose="02020603050405020304" pitchFamily="18" charset="0"/>
                <a:ea typeface="Calibri" panose="020F0502020204030204" pitchFamily="34" charset="0"/>
              </a:rPr>
              <a:t>що</a:t>
            </a:r>
            <a:r>
              <a:rPr lang="ru-RU" sz="1600" b="1" i="1" u="sng" dirty="0">
                <a:latin typeface="Times New Roman" panose="02020603050405020304" pitchFamily="18" charset="0"/>
                <a:ea typeface="Calibri" panose="020F0502020204030204" pitchFamily="34" charset="0"/>
              </a:rPr>
              <a:t> </a:t>
            </a:r>
            <a:r>
              <a:rPr lang="ru-RU" sz="1600" b="1" i="1" u="sng" dirty="0" err="1">
                <a:latin typeface="Times New Roman" panose="02020603050405020304" pitchFamily="18" charset="0"/>
                <a:ea typeface="Calibri" panose="020F0502020204030204" pitchFamily="34" charset="0"/>
              </a:rPr>
              <a:t>також</a:t>
            </a:r>
            <a:r>
              <a:rPr lang="ru-RU" sz="1600" b="1" i="1" u="sng" dirty="0">
                <a:latin typeface="Times New Roman" panose="02020603050405020304" pitchFamily="18" charset="0"/>
                <a:ea typeface="Calibri" panose="020F0502020204030204" pitchFamily="34" charset="0"/>
              </a:rPr>
              <a:t> </a:t>
            </a:r>
            <a:r>
              <a:rPr lang="ru-RU" sz="1600" b="1" i="1" u="sng" dirty="0" err="1">
                <a:latin typeface="Times New Roman" panose="02020603050405020304" pitchFamily="18" charset="0"/>
                <a:ea typeface="Calibri" panose="020F0502020204030204" pitchFamily="34" charset="0"/>
              </a:rPr>
              <a:t>стосуються</a:t>
            </a:r>
            <a:r>
              <a:rPr lang="ru-RU" sz="1600" b="1" i="1" u="sng" dirty="0">
                <a:latin typeface="Times New Roman" panose="02020603050405020304" pitchFamily="18" charset="0"/>
                <a:ea typeface="Calibri" panose="020F0502020204030204" pitchFamily="34" charset="0"/>
              </a:rPr>
              <a:t> </a:t>
            </a:r>
            <a:r>
              <a:rPr lang="ru-RU" sz="1600" b="1" i="1" u="sng" dirty="0" err="1">
                <a:latin typeface="Times New Roman" panose="02020603050405020304" pitchFamily="18" charset="0"/>
                <a:ea typeface="Calibri" panose="020F0502020204030204" pitchFamily="34" charset="0"/>
              </a:rPr>
              <a:t>послуг</a:t>
            </a:r>
            <a:r>
              <a:rPr lang="ru-RU" sz="1600" b="1" i="1" u="sng" dirty="0">
                <a:latin typeface="Times New Roman" panose="02020603050405020304" pitchFamily="18" charset="0"/>
                <a:ea typeface="Calibri" panose="020F0502020204030204" pitchFamily="34" charset="0"/>
              </a:rPr>
              <a:t> з </a:t>
            </a:r>
            <a:r>
              <a:rPr lang="ru-RU" sz="1600" b="1" i="1" u="sng" dirty="0" err="1">
                <a:latin typeface="Times New Roman" panose="02020603050405020304" pitchFamily="18" charset="0"/>
                <a:ea typeface="Calibri" panose="020F0502020204030204" pitchFamily="34" charset="0"/>
              </a:rPr>
              <a:t>водопостачання</a:t>
            </a:r>
            <a:r>
              <a:rPr lang="ru-RU" sz="1600" b="1" i="1" u="sng" dirty="0">
                <a:latin typeface="Times New Roman" panose="02020603050405020304" pitchFamily="18" charset="0"/>
                <a:ea typeface="Calibri" panose="020F0502020204030204" pitchFamily="34" charset="0"/>
              </a:rPr>
              <a:t> і </a:t>
            </a:r>
            <a:r>
              <a:rPr lang="ru-RU" sz="1600" b="1" i="1" u="sng" dirty="0" err="1">
                <a:latin typeface="Times New Roman" panose="02020603050405020304" pitchFamily="18" charset="0"/>
                <a:ea typeface="Calibri" panose="020F0502020204030204" pitchFamily="34" charset="0"/>
              </a:rPr>
              <a:t>водовідведення</a:t>
            </a:r>
            <a:r>
              <a:rPr lang="ru-RU" sz="1600" b="1" i="1" u="sng" dirty="0">
                <a:latin typeface="Times New Roman" panose="02020603050405020304" pitchFamily="18" charset="0"/>
                <a:ea typeface="Calibri" panose="020F0502020204030204" pitchFamily="34" charset="0"/>
              </a:rPr>
              <a:t>, а </a:t>
            </a:r>
            <a:r>
              <a:rPr lang="ru-RU" sz="1600" b="1" i="1" u="sng" dirty="0" err="1">
                <a:latin typeface="Times New Roman" panose="02020603050405020304" pitchFamily="18" charset="0"/>
                <a:ea typeface="Calibri" panose="020F0502020204030204" pitchFamily="34" charset="0"/>
              </a:rPr>
              <a:t>саме</a:t>
            </a:r>
            <a:r>
              <a:rPr lang="ru-RU" sz="1600" b="1" i="1" u="sng" dirty="0">
                <a:latin typeface="Times New Roman" panose="02020603050405020304" pitchFamily="18" charset="0"/>
                <a:ea typeface="Calibri" panose="020F0502020204030204" pitchFamily="34" charset="0"/>
              </a:rPr>
              <a:t>:</a:t>
            </a:r>
          </a:p>
        </p:txBody>
      </p:sp>
      <p:sp>
        <p:nvSpPr>
          <p:cNvPr id="3" name="Номер слайда 2"/>
          <p:cNvSpPr>
            <a:spLocks noGrp="1"/>
          </p:cNvSpPr>
          <p:nvPr>
            <p:ph type="sldNum" sz="quarter" idx="12"/>
          </p:nvPr>
        </p:nvSpPr>
        <p:spPr>
          <a:xfrm>
            <a:off x="8244408" y="6278371"/>
            <a:ext cx="762000" cy="365125"/>
          </a:xfrm>
        </p:spPr>
        <p:txBody>
          <a:bodyPr/>
          <a:lstStyle/>
          <a:p>
            <a:pPr>
              <a:defRPr/>
            </a:pPr>
            <a:fld id="{0AEB593D-4678-4364-9E8D-F7EADF1EAEA5}" type="slidenum">
              <a:rPr lang="hu-HU" smtClean="0"/>
              <a:pPr>
                <a:defRPr/>
              </a:pPr>
              <a:t>47</a:t>
            </a:fld>
            <a:endParaRPr lang="hu-HU" dirty="0"/>
          </a:p>
        </p:txBody>
      </p:sp>
      <p:sp>
        <p:nvSpPr>
          <p:cNvPr id="7" name="Прямоугольник 6"/>
          <p:cNvSpPr/>
          <p:nvPr/>
        </p:nvSpPr>
        <p:spPr>
          <a:xfrm>
            <a:off x="889" y="607497"/>
            <a:ext cx="9150299" cy="1323439"/>
          </a:xfrm>
          <a:prstGeom prst="rect">
            <a:avLst/>
          </a:prstGeom>
          <a:solidFill>
            <a:schemeClr val="accent5">
              <a:lumMod val="20000"/>
              <a:lumOff val="80000"/>
            </a:schemeClr>
          </a:solidFill>
        </p:spPr>
        <p:txBody>
          <a:bodyPr wrap="square">
            <a:spAutoFit/>
          </a:bodyPr>
          <a:lstStyle/>
          <a:p>
            <a:pPr marL="174625" lvl="0" indent="-174625" algn="just">
              <a:buFont typeface="+mj-lt"/>
              <a:buAutoNum type="arabicParenR"/>
            </a:pPr>
            <a:r>
              <a:rPr lang="ru-RU" sz="1600" dirty="0">
                <a:latin typeface="Times New Roman" pitchFamily="18" charset="0"/>
                <a:cs typeface="Times New Roman" pitchFamily="18" charset="0"/>
              </a:rPr>
              <a:t>Закон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«Про </a:t>
            </a:r>
            <a:r>
              <a:rPr lang="ru-RU" sz="1600" dirty="0" err="1">
                <a:latin typeface="Times New Roman" pitchFamily="18" charset="0"/>
                <a:cs typeface="Times New Roman" pitchFamily="18" charset="0"/>
              </a:rPr>
              <a:t>житлово-комунальні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послуги</a:t>
            </a:r>
            <a:r>
              <a:rPr lang="ru-RU" sz="1600" dirty="0">
                <a:latin typeface="Times New Roman" pitchFamily="18" charset="0"/>
                <a:cs typeface="Times New Roman" pitchFamily="18" charset="0"/>
              </a:rPr>
              <a:t>» № 1875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24.06.2004 р. </a:t>
            </a:r>
          </a:p>
          <a:p>
            <a:pPr marL="174625" lvl="0" indent="-174625" algn="just">
              <a:buFont typeface="+mj-lt"/>
              <a:buAutoNum type="arabicParenR"/>
            </a:pPr>
            <a:r>
              <a:rPr lang="ru-RU" sz="1600" dirty="0">
                <a:latin typeface="Times New Roman" pitchFamily="18" charset="0"/>
                <a:cs typeface="Times New Roman" pitchFamily="18" charset="0"/>
              </a:rPr>
              <a:t>Закон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«Про </a:t>
            </a:r>
            <a:r>
              <a:rPr lang="ru-RU" sz="1600" dirty="0" err="1">
                <a:latin typeface="Times New Roman" pitchFamily="18" charset="0"/>
                <a:cs typeface="Times New Roman" pitchFamily="18" charset="0"/>
              </a:rPr>
              <a:t>державне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регулювання</a:t>
            </a:r>
            <a:r>
              <a:rPr lang="ru-RU" sz="1600" dirty="0">
                <a:latin typeface="Times New Roman" pitchFamily="18" charset="0"/>
                <a:cs typeface="Times New Roman" pitchFamily="18" charset="0"/>
              </a:rPr>
              <a:t> у </a:t>
            </a:r>
            <a:r>
              <a:rPr lang="ru-RU" sz="1600" dirty="0" err="1">
                <a:latin typeface="Times New Roman" pitchFamily="18" charset="0"/>
                <a:cs typeface="Times New Roman" pitchFamily="18" charset="0"/>
              </a:rPr>
              <a:t>сфері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комунальних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послуг</a:t>
            </a:r>
            <a:r>
              <a:rPr lang="ru-RU" sz="1600" dirty="0">
                <a:latin typeface="Times New Roman" pitchFamily="18" charset="0"/>
                <a:cs typeface="Times New Roman" pitchFamily="18" charset="0"/>
              </a:rPr>
              <a:t>» № 2479-</a:t>
            </a:r>
            <a:r>
              <a:rPr lang="la-Latn" sz="1600" dirty="0">
                <a:latin typeface="Times New Roman" pitchFamily="18" charset="0"/>
                <a:cs typeface="Times New Roman" pitchFamily="18" charset="0"/>
              </a:rPr>
              <a:t>VI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09.07.2010 р.</a:t>
            </a:r>
          </a:p>
          <a:p>
            <a:pPr marL="174625" lvl="0" indent="-174625" algn="just">
              <a:buFont typeface="+mj-lt"/>
              <a:buAutoNum type="arabicParenR"/>
            </a:pPr>
            <a:r>
              <a:rPr lang="ru-RU" sz="1600" dirty="0">
                <a:latin typeface="Times New Roman" pitchFamily="18" charset="0"/>
                <a:cs typeface="Times New Roman" pitchFamily="18" charset="0"/>
              </a:rPr>
              <a:t>Постанова </a:t>
            </a:r>
            <a:r>
              <a:rPr lang="ru-RU" sz="1600" dirty="0" err="1">
                <a:latin typeface="Times New Roman" pitchFamily="18" charset="0"/>
                <a:cs typeface="Times New Roman" pitchFamily="18" charset="0"/>
              </a:rPr>
              <a:t>Кабінету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Міністрів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 481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16.06.2005 р. «Про </a:t>
            </a:r>
            <a:r>
              <a:rPr lang="ru-RU" sz="1600" dirty="0" err="1">
                <a:latin typeface="Times New Roman" pitchFamily="18" charset="0"/>
                <a:cs typeface="Times New Roman" pitchFamily="18" charset="0"/>
              </a:rPr>
              <a:t>затвердження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встановлення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тимчасових</a:t>
            </a:r>
            <a:r>
              <a:rPr lang="ru-RU" sz="1600" dirty="0">
                <a:latin typeface="Times New Roman" pitchFamily="18" charset="0"/>
                <a:cs typeface="Times New Roman" pitchFamily="18" charset="0"/>
              </a:rPr>
              <a:t> правил </a:t>
            </a:r>
            <a:r>
              <a:rPr lang="ru-RU" sz="1600" dirty="0" err="1">
                <a:latin typeface="Times New Roman" pitchFamily="18" charset="0"/>
                <a:cs typeface="Times New Roman" pitchFamily="18" charset="0"/>
              </a:rPr>
              <a:t>використання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стандартів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якості</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графіків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комунальних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послуг</a:t>
            </a:r>
            <a:r>
              <a:rPr lang="ru-RU" sz="1600" dirty="0">
                <a:latin typeface="Times New Roman" pitchFamily="18" charset="0"/>
                <a:cs typeface="Times New Roman" pitchFamily="18" charset="0"/>
              </a:rPr>
              <a:t>». </a:t>
            </a:r>
          </a:p>
        </p:txBody>
      </p:sp>
      <p:sp>
        <p:nvSpPr>
          <p:cNvPr id="4" name="AutoShape 10" descr="ÐÐ°ÑÑÐ¸Ð½ÐºÐ¸ Ð¿Ð¾ Ð·Ð°Ð¿ÑÐ¾ÑÑ Ð²Ð¾Ð´Ð° Ñ Ð³ÑÐ¾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Прямоугольник 7"/>
          <p:cNvSpPr/>
          <p:nvPr/>
        </p:nvSpPr>
        <p:spPr>
          <a:xfrm>
            <a:off x="4617" y="1932310"/>
            <a:ext cx="9136594" cy="639855"/>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sz="1600" b="1" dirty="0" err="1"/>
              <a:t>Інші</a:t>
            </a:r>
            <a:r>
              <a:rPr lang="ru-RU" sz="1600" b="1" dirty="0"/>
              <a:t> </a:t>
            </a:r>
            <a:r>
              <a:rPr lang="ru-RU" sz="1600" b="1" dirty="0" err="1"/>
              <a:t>закони</a:t>
            </a:r>
            <a:r>
              <a:rPr lang="ru-RU" sz="1600" b="1" dirty="0"/>
              <a:t> та </a:t>
            </a:r>
            <a:r>
              <a:rPr lang="ru-RU" sz="1600" b="1" dirty="0" err="1"/>
              <a:t>нормативні</a:t>
            </a:r>
            <a:r>
              <a:rPr lang="ru-RU" sz="1600" b="1" dirty="0"/>
              <a:t> </a:t>
            </a:r>
            <a:r>
              <a:rPr lang="ru-RU" sz="1600" b="1" dirty="0" err="1"/>
              <a:t>документи</a:t>
            </a:r>
            <a:r>
              <a:rPr lang="ru-RU" sz="1600" b="1" dirty="0"/>
              <a:t>, </a:t>
            </a:r>
            <a:r>
              <a:rPr lang="ru-RU" sz="1600" b="1" dirty="0" err="1"/>
              <a:t>що</a:t>
            </a:r>
            <a:r>
              <a:rPr lang="ru-RU" sz="1600" b="1" dirty="0"/>
              <a:t> </a:t>
            </a:r>
            <a:r>
              <a:rPr lang="ru-RU" sz="1600" b="1" dirty="0" err="1"/>
              <a:t>стосуються</a:t>
            </a:r>
            <a:r>
              <a:rPr lang="ru-RU" sz="1600" b="1" dirty="0"/>
              <a:t> </a:t>
            </a:r>
          </a:p>
          <a:p>
            <a:pPr indent="194310" algn="ctr">
              <a:lnSpc>
                <a:spcPct val="107000"/>
              </a:lnSpc>
              <a:spcAft>
                <a:spcPts val="0"/>
              </a:spcAft>
            </a:pPr>
            <a:r>
              <a:rPr lang="ru-RU" sz="1600" b="1" dirty="0"/>
              <a:t>систем </a:t>
            </a:r>
            <a:r>
              <a:rPr lang="ru-RU" sz="1600" b="1" dirty="0" err="1"/>
              <a:t>водопостачання</a:t>
            </a:r>
            <a:r>
              <a:rPr lang="ru-RU" sz="1600" b="1" dirty="0"/>
              <a:t> та </a:t>
            </a:r>
            <a:r>
              <a:rPr lang="ru-RU" sz="1600" b="1" dirty="0" err="1"/>
              <a:t>водовідведення</a:t>
            </a:r>
            <a:r>
              <a:rPr lang="ru-RU" sz="1600" b="1" dirty="0"/>
              <a:t>:</a:t>
            </a:r>
          </a:p>
        </p:txBody>
      </p:sp>
      <p:sp>
        <p:nvSpPr>
          <p:cNvPr id="5" name="Прямоугольник 4"/>
          <p:cNvSpPr/>
          <p:nvPr/>
        </p:nvSpPr>
        <p:spPr>
          <a:xfrm>
            <a:off x="6844" y="2531069"/>
            <a:ext cx="9130937" cy="1569660"/>
          </a:xfrm>
          <a:prstGeom prst="rect">
            <a:avLst/>
          </a:prstGeom>
          <a:solidFill>
            <a:schemeClr val="accent5">
              <a:lumMod val="20000"/>
              <a:lumOff val="80000"/>
            </a:schemeClr>
          </a:solidFill>
        </p:spPr>
        <p:txBody>
          <a:bodyPr wrap="square">
            <a:spAutoFit/>
          </a:bodyPr>
          <a:lstStyle/>
          <a:p>
            <a:pPr marL="174625" lvl="0" indent="-174625" algn="just">
              <a:buFont typeface="+mj-lt"/>
              <a:buAutoNum type="arabicParenR"/>
            </a:pPr>
            <a:r>
              <a:rPr lang="ru-RU" sz="1600" dirty="0">
                <a:latin typeface="Times New Roman" pitchFamily="18" charset="0"/>
                <a:cs typeface="Times New Roman" pitchFamily="18" charset="0"/>
              </a:rPr>
              <a:t>Закон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«Про </a:t>
            </a:r>
            <a:r>
              <a:rPr lang="ru-RU" sz="1600" dirty="0" err="1">
                <a:latin typeface="Times New Roman" pitchFamily="18" charset="0"/>
                <a:cs typeface="Times New Roman" pitchFamily="18" charset="0"/>
              </a:rPr>
              <a:t>ліцензування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видів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господарської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діяльності</a:t>
            </a:r>
            <a:r>
              <a:rPr lang="ru-RU" sz="1600" dirty="0">
                <a:latin typeface="Times New Roman" pitchFamily="18" charset="0"/>
                <a:cs typeface="Times New Roman" pitchFamily="18" charset="0"/>
              </a:rPr>
              <a:t>» № 222-</a:t>
            </a:r>
            <a:r>
              <a:rPr lang="la-Latn" sz="1600" dirty="0">
                <a:latin typeface="Times New Roman" pitchFamily="18" charset="0"/>
                <a:cs typeface="Times New Roman" pitchFamily="18" charset="0"/>
              </a:rPr>
              <a:t>VIII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02.03.2015 р.</a:t>
            </a:r>
          </a:p>
          <a:p>
            <a:pPr marL="174625" lvl="0" indent="-174625" algn="just">
              <a:buFont typeface="+mj-lt"/>
              <a:buAutoNum type="arabicParenR"/>
            </a:pPr>
            <a:r>
              <a:rPr lang="ru-RU" sz="1600" dirty="0">
                <a:latin typeface="Times New Roman" pitchFamily="18" charset="0"/>
                <a:cs typeface="Times New Roman" pitchFamily="18" charset="0"/>
              </a:rPr>
              <a:t>Закон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«Про </a:t>
            </a:r>
            <a:r>
              <a:rPr lang="ru-RU" sz="1600" dirty="0" err="1">
                <a:latin typeface="Times New Roman" pitchFamily="18" charset="0"/>
                <a:cs typeface="Times New Roman" pitchFamily="18" charset="0"/>
              </a:rPr>
              <a:t>природні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монополії</a:t>
            </a:r>
            <a:r>
              <a:rPr lang="ru-RU" sz="1600" dirty="0">
                <a:latin typeface="Times New Roman" pitchFamily="18" charset="0"/>
                <a:cs typeface="Times New Roman" pitchFamily="18" charset="0"/>
              </a:rPr>
              <a:t>» № 1682-</a:t>
            </a:r>
            <a:r>
              <a:rPr lang="la-Latn" sz="1600" dirty="0">
                <a:latin typeface="Times New Roman" pitchFamily="18" charset="0"/>
                <a:cs typeface="Times New Roman" pitchFamily="18" charset="0"/>
              </a:rPr>
              <a:t>III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22.04.2000 р. </a:t>
            </a:r>
          </a:p>
          <a:p>
            <a:pPr marL="174625" lvl="0" indent="-174625" algn="just">
              <a:buFont typeface="+mj-lt"/>
              <a:buAutoNum type="arabicParenR"/>
            </a:pPr>
            <a:r>
              <a:rPr lang="ru-RU" sz="1600" dirty="0">
                <a:latin typeface="Times New Roman" pitchFamily="18" charset="0"/>
                <a:cs typeface="Times New Roman" pitchFamily="18" charset="0"/>
              </a:rPr>
              <a:t>Закон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«Про </a:t>
            </a:r>
            <a:r>
              <a:rPr lang="ru-RU" sz="1600" dirty="0" err="1">
                <a:latin typeface="Times New Roman" pitchFamily="18" charset="0"/>
                <a:cs typeface="Times New Roman" pitchFamily="18" charset="0"/>
              </a:rPr>
              <a:t>особливості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передачі</a:t>
            </a:r>
            <a:r>
              <a:rPr lang="ru-RU" sz="1600" dirty="0">
                <a:latin typeface="Times New Roman" pitchFamily="18" charset="0"/>
                <a:cs typeface="Times New Roman" pitchFamily="18" charset="0"/>
              </a:rPr>
              <a:t> в </a:t>
            </a:r>
            <a:r>
              <a:rPr lang="ru-RU" sz="1600" dirty="0" err="1">
                <a:latin typeface="Times New Roman" pitchFamily="18" charset="0"/>
                <a:cs typeface="Times New Roman" pitchFamily="18" charset="0"/>
              </a:rPr>
              <a:t>оренду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чи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концесію</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об'єктів</a:t>
            </a:r>
            <a:r>
              <a:rPr lang="ru-RU" sz="1600" dirty="0">
                <a:latin typeface="Times New Roman" pitchFamily="18" charset="0"/>
                <a:cs typeface="Times New Roman" pitchFamily="18" charset="0"/>
              </a:rPr>
              <a:t> у сферах </a:t>
            </a:r>
            <a:r>
              <a:rPr lang="ru-RU" sz="1600" dirty="0" err="1">
                <a:latin typeface="Times New Roman" pitchFamily="18" charset="0"/>
                <a:cs typeface="Times New Roman" pitchFamily="18" charset="0"/>
              </a:rPr>
              <a:t>теплопостачання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водопостачання</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водовідведення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що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перебувають</a:t>
            </a:r>
            <a:r>
              <a:rPr lang="ru-RU" sz="1600" dirty="0">
                <a:latin typeface="Times New Roman" pitchFamily="18" charset="0"/>
                <a:cs typeface="Times New Roman" pitchFamily="18" charset="0"/>
              </a:rPr>
              <a:t> у </a:t>
            </a:r>
            <a:r>
              <a:rPr lang="ru-RU" sz="1600" dirty="0" err="1">
                <a:latin typeface="Times New Roman" pitchFamily="18" charset="0"/>
                <a:cs typeface="Times New Roman" pitchFamily="18" charset="0"/>
              </a:rPr>
              <a:t>комунальній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власності</a:t>
            </a:r>
            <a:r>
              <a:rPr lang="ru-RU" sz="1600" dirty="0">
                <a:latin typeface="Times New Roman" pitchFamily="18" charset="0"/>
                <a:cs typeface="Times New Roman" pitchFamily="18" charset="0"/>
              </a:rPr>
              <a:t>» № 2624-</a:t>
            </a:r>
            <a:r>
              <a:rPr lang="la-Latn" sz="1600" dirty="0">
                <a:latin typeface="Times New Roman" pitchFamily="18" charset="0"/>
                <a:cs typeface="Times New Roman" pitchFamily="18" charset="0"/>
              </a:rPr>
              <a:t>VI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21.12.2010 р.</a:t>
            </a:r>
          </a:p>
          <a:p>
            <a:pPr marL="174625" lvl="0" indent="-174625" algn="just">
              <a:buFont typeface="+mj-lt"/>
              <a:buAutoNum type="arabicParenR"/>
            </a:pPr>
            <a:r>
              <a:rPr lang="ru-RU" sz="1600" dirty="0">
                <a:latin typeface="Times New Roman" pitchFamily="18" charset="0"/>
                <a:cs typeface="Times New Roman" pitchFamily="18" charset="0"/>
              </a:rPr>
              <a:t>Закон </a:t>
            </a:r>
            <a:r>
              <a:rPr lang="ru-RU" sz="1600" dirty="0" err="1">
                <a:latin typeface="Times New Roman" pitchFamily="18" charset="0"/>
                <a:cs typeface="Times New Roman" pitchFamily="18" charset="0"/>
              </a:rPr>
              <a:t>України</a:t>
            </a:r>
            <a:r>
              <a:rPr lang="ru-RU" sz="1600" dirty="0">
                <a:latin typeface="Times New Roman" pitchFamily="18" charset="0"/>
                <a:cs typeface="Times New Roman" pitchFamily="18" charset="0"/>
              </a:rPr>
              <a:t> «Про </a:t>
            </a:r>
            <a:r>
              <a:rPr lang="ru-RU" sz="1600" dirty="0" err="1">
                <a:latin typeface="Times New Roman" pitchFamily="18" charset="0"/>
                <a:cs typeface="Times New Roman" pitchFamily="18" charset="0"/>
              </a:rPr>
              <a:t>охорону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навколишнього</a:t>
            </a:r>
            <a:r>
              <a:rPr lang="ru-RU" sz="1600" dirty="0">
                <a:latin typeface="Times New Roman" pitchFamily="18" charset="0"/>
                <a:cs typeface="Times New Roman" pitchFamily="18" charset="0"/>
              </a:rPr>
              <a:t> природного </a:t>
            </a:r>
            <a:r>
              <a:rPr lang="ru-RU" sz="1600" dirty="0" err="1">
                <a:latin typeface="Times New Roman" pitchFamily="18" charset="0"/>
                <a:cs typeface="Times New Roman" pitchFamily="18" charset="0"/>
              </a:rPr>
              <a:t>середовища</a:t>
            </a:r>
            <a:r>
              <a:rPr lang="ru-RU" sz="1600" dirty="0">
                <a:latin typeface="Times New Roman" pitchFamily="18" charset="0"/>
                <a:cs typeface="Times New Roman" pitchFamily="18" charset="0"/>
              </a:rPr>
              <a:t>» № 1264-</a:t>
            </a:r>
            <a:r>
              <a:rPr lang="la-Latn" sz="1600" dirty="0">
                <a:latin typeface="Times New Roman" pitchFamily="18" charset="0"/>
                <a:cs typeface="Times New Roman" pitchFamily="18" charset="0"/>
              </a:rPr>
              <a:t>XII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25.06.1991 р. </a:t>
            </a:r>
            <a:endParaRPr lang="uk-UA" sz="1600" b="1" i="1" u="sng" dirty="0">
              <a:latin typeface="Times New Roman" pitchFamily="18" charset="0"/>
              <a:cs typeface="Times New Roman" pitchFamily="18" charset="0"/>
            </a:endParaRPr>
          </a:p>
        </p:txBody>
      </p:sp>
      <p:pic>
        <p:nvPicPr>
          <p:cNvPr id="1026" name="Picture 2" descr="ÐÐ°ÑÑÐ¸Ð½ÐºÐ¸ Ð¿Ð¾ Ð·Ð°Ð¿ÑÐ¾ÑÑ ÑÐ½ÑÐ¾Ð³ÑÐ°ÑÑÐºÐ° Ð²Ð¾Ð´Ð¾Ð¿Ð¾ÑÑÐ°ÑÐ°Ð½Ð½Ñ ÑÐ° Ð²Ð¾Ð´Ð¾Ð²ÑÐ´Ð²ÐµÐ´ÐµÐ½Ð½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0" y="4420657"/>
            <a:ext cx="8835332" cy="243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111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4"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235782" y="0"/>
            <a:ext cx="6908218" cy="685059"/>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Суб'єкти</a:t>
            </a:r>
            <a:r>
              <a:rPr lang="ru-RU" b="1" i="1" u="sng" dirty="0">
                <a:latin typeface="Times New Roman" panose="02020603050405020304" pitchFamily="18" charset="0"/>
                <a:ea typeface="Calibri" panose="020F0502020204030204" pitchFamily="34" charset="0"/>
              </a:rPr>
              <a:t> та </a:t>
            </a:r>
            <a:r>
              <a:rPr lang="ru-RU" b="1" i="1" u="sng" dirty="0" err="1">
                <a:latin typeface="Times New Roman" panose="02020603050405020304" pitchFamily="18" charset="0"/>
                <a:ea typeface="Calibri" panose="020F0502020204030204" pitchFamily="34" charset="0"/>
              </a:rPr>
              <a:t>об’єкти</a:t>
            </a:r>
            <a:r>
              <a:rPr lang="ru-RU" b="1" i="1" u="sng" dirty="0">
                <a:latin typeface="Times New Roman" panose="02020603050405020304" pitchFamily="18" charset="0"/>
                <a:ea typeface="Calibri" panose="020F0502020204030204" pitchFamily="34" charset="0"/>
              </a:rPr>
              <a:t> правового  </a:t>
            </a:r>
            <a:r>
              <a:rPr lang="ru-RU" b="1" i="1" u="sng" dirty="0" err="1">
                <a:latin typeface="Times New Roman" panose="02020603050405020304" pitchFamily="18" charset="0"/>
                <a:ea typeface="Calibri" panose="020F0502020204030204" pitchFamily="34" charset="0"/>
              </a:rPr>
              <a:t>регулювання</a:t>
            </a:r>
            <a:r>
              <a:rPr lang="ru-RU" b="1" i="1" u="sng" dirty="0">
                <a:latin typeface="Times New Roman" panose="02020603050405020304" pitchFamily="18" charset="0"/>
                <a:ea typeface="Calibri" panose="020F0502020204030204" pitchFamily="34" charset="0"/>
              </a:rPr>
              <a:t> </a:t>
            </a:r>
          </a:p>
          <a:p>
            <a:pPr indent="194310" algn="ctr">
              <a:lnSpc>
                <a:spcPct val="107000"/>
              </a:lnSpc>
              <a:spcAft>
                <a:spcPts val="0"/>
              </a:spcAft>
            </a:pPr>
            <a:r>
              <a:rPr lang="ru-RU" b="1" i="1" u="sng" dirty="0">
                <a:latin typeface="Times New Roman" panose="02020603050405020304" pitchFamily="18" charset="0"/>
                <a:ea typeface="Calibri" panose="020F0502020204030204" pitchFamily="34" charset="0"/>
              </a:rPr>
              <a:t>у </a:t>
            </a:r>
            <a:r>
              <a:rPr lang="ru-RU" b="1" i="1" u="sng" dirty="0" err="1">
                <a:latin typeface="Times New Roman" panose="02020603050405020304" pitchFamily="18" charset="0"/>
                <a:ea typeface="Calibri" panose="020F0502020204030204" pitchFamily="34" charset="0"/>
              </a:rPr>
              <a:t>сфері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питного</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водопостачання</a:t>
            </a:r>
            <a:r>
              <a:rPr lang="ru-RU" b="1" i="1" u="sng" dirty="0">
                <a:latin typeface="Times New Roman" panose="02020603050405020304" pitchFamily="18" charset="0"/>
                <a:ea typeface="Calibri" panose="020F0502020204030204" pitchFamily="34" charset="0"/>
              </a:rPr>
              <a:t> та </a:t>
            </a:r>
            <a:r>
              <a:rPr lang="ru-RU" b="1" i="1" u="sng" dirty="0" err="1">
                <a:latin typeface="Times New Roman" panose="02020603050405020304" pitchFamily="18" charset="0"/>
                <a:ea typeface="Calibri" panose="020F0502020204030204" pitchFamily="34" charset="0"/>
              </a:rPr>
              <a:t>водовідведення</a:t>
            </a:r>
            <a:endParaRPr lang="ru-RU" b="1" i="1" u="sng" dirty="0">
              <a:latin typeface="Times New Roman" panose="02020603050405020304" pitchFamily="18" charset="0"/>
              <a:ea typeface="Calibri" panose="020F0502020204030204" pitchFamily="34" charset="0"/>
            </a:endParaRPr>
          </a:p>
        </p:txBody>
      </p:sp>
      <p:sp>
        <p:nvSpPr>
          <p:cNvPr id="3" name="Номер слайда 2"/>
          <p:cNvSpPr>
            <a:spLocks noGrp="1"/>
          </p:cNvSpPr>
          <p:nvPr>
            <p:ph type="sldNum" sz="quarter" idx="12"/>
          </p:nvPr>
        </p:nvSpPr>
        <p:spPr>
          <a:xfrm>
            <a:off x="8244408" y="6278371"/>
            <a:ext cx="762000" cy="365125"/>
          </a:xfrm>
        </p:spPr>
        <p:txBody>
          <a:bodyPr/>
          <a:lstStyle/>
          <a:p>
            <a:pPr>
              <a:defRPr/>
            </a:pPr>
            <a:fld id="{0AEB593D-4678-4364-9E8D-F7EADF1EAEA5}" type="slidenum">
              <a:rPr lang="hu-HU" smtClean="0"/>
              <a:pPr>
                <a:defRPr/>
              </a:pPr>
              <a:t>48</a:t>
            </a:fld>
            <a:endParaRPr lang="hu-HU" dirty="0"/>
          </a:p>
        </p:txBody>
      </p:sp>
      <p:sp>
        <p:nvSpPr>
          <p:cNvPr id="7" name="Прямоугольник 6"/>
          <p:cNvSpPr/>
          <p:nvPr/>
        </p:nvSpPr>
        <p:spPr>
          <a:xfrm>
            <a:off x="-13704" y="689970"/>
            <a:ext cx="9150299" cy="2308324"/>
          </a:xfrm>
          <a:prstGeom prst="rect">
            <a:avLst/>
          </a:prstGeom>
          <a:solidFill>
            <a:schemeClr val="accent5">
              <a:lumMod val="20000"/>
              <a:lumOff val="80000"/>
            </a:schemeClr>
          </a:solidFill>
        </p:spPr>
        <p:txBody>
          <a:bodyPr wrap="square">
            <a:spAutoFit/>
          </a:bodyPr>
          <a:lstStyle/>
          <a:p>
            <a:pPr lvl="0" algn="just"/>
            <a:r>
              <a:rPr lang="uk-UA" b="1" i="1" dirty="0">
                <a:latin typeface="Times New Roman" pitchFamily="18" charset="0"/>
                <a:cs typeface="Times New Roman" pitchFamily="18" charset="0"/>
              </a:rPr>
              <a:t>Законом України «Про питну воду та питне водопостачання» визначені наступні суб’єкти відносин у сфері питної води та питного водопостачання:</a:t>
            </a:r>
          </a:p>
          <a:p>
            <a:pPr marL="274638" lvl="0" indent="-274638" algn="just"/>
            <a:r>
              <a:rPr lang="uk-UA" dirty="0">
                <a:latin typeface="Times New Roman" pitchFamily="18" charset="0"/>
                <a:cs typeface="Times New Roman" pitchFamily="18" charset="0"/>
              </a:rPr>
              <a:t>1) органи виконавчої влади, до сфери управління яких належать об'єкти питного водопостачання;</a:t>
            </a:r>
          </a:p>
          <a:p>
            <a:pPr marL="274638" lvl="0" indent="-274638" algn="just"/>
            <a:r>
              <a:rPr lang="uk-UA" dirty="0">
                <a:latin typeface="Times New Roman" pitchFamily="18" charset="0"/>
                <a:cs typeface="Times New Roman" pitchFamily="18" charset="0"/>
              </a:rPr>
              <a:t>2) органи місцевого самоврядування, до сфери управління яких належать об'єкти питного водопостачання;</a:t>
            </a:r>
          </a:p>
          <a:p>
            <a:pPr marL="274638" lvl="0" indent="-274638" algn="just"/>
            <a:r>
              <a:rPr lang="uk-UA" dirty="0">
                <a:latin typeface="Times New Roman" pitchFamily="18" charset="0"/>
                <a:cs typeface="Times New Roman" pitchFamily="18" charset="0"/>
              </a:rPr>
              <a:t>3) підприємства питного водопостачання;</a:t>
            </a:r>
          </a:p>
          <a:p>
            <a:pPr marL="274638" lvl="0" indent="-274638" algn="just"/>
            <a:r>
              <a:rPr lang="uk-UA" dirty="0">
                <a:latin typeface="Times New Roman" pitchFamily="18" charset="0"/>
                <a:cs typeface="Times New Roman" pitchFamily="18" charset="0"/>
              </a:rPr>
              <a:t>4)  споживачі питної води.</a:t>
            </a:r>
          </a:p>
        </p:txBody>
      </p:sp>
      <p:sp>
        <p:nvSpPr>
          <p:cNvPr id="4" name="AutoShape 10" descr="ÐÐ°ÑÑÐ¸Ð½ÐºÐ¸ Ð¿Ð¾ Ð·Ð°Ð¿ÑÐ¾ÑÑ Ð²Ð¾Ð´Ð° Ñ Ð³ÑÐ¾Ñ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Прямоугольник 7"/>
          <p:cNvSpPr/>
          <p:nvPr/>
        </p:nvSpPr>
        <p:spPr>
          <a:xfrm>
            <a:off x="-13705" y="3036464"/>
            <a:ext cx="9150299" cy="665118"/>
          </a:xfrm>
          <a:prstGeom prst="rect">
            <a:avLst/>
          </a:prstGeom>
          <a:solidFill>
            <a:schemeClr val="tx2">
              <a:lumMod val="20000"/>
              <a:lumOff val="80000"/>
            </a:schemeClr>
          </a:solidFill>
        </p:spPr>
        <p:txBody>
          <a:bodyPr wrap="square">
            <a:spAutoFit/>
          </a:bodyPr>
          <a:lstStyle/>
          <a:p>
            <a:pPr indent="194310" algn="ctr">
              <a:lnSpc>
                <a:spcPct val="107000"/>
              </a:lnSpc>
              <a:spcAft>
                <a:spcPts val="0"/>
              </a:spcAft>
            </a:pPr>
            <a:r>
              <a:rPr lang="ru-RU" b="1" i="1" u="sng" dirty="0" err="1">
                <a:latin typeface="Times New Roman" panose="02020603050405020304" pitchFamily="18" charset="0"/>
                <a:ea typeface="Calibri" panose="020F0502020204030204" pitchFamily="34" charset="0"/>
              </a:rPr>
              <a:t>Об'єктами</a:t>
            </a:r>
            <a:r>
              <a:rPr lang="ru-RU" b="1" i="1" u="sng" dirty="0">
                <a:latin typeface="Times New Roman" panose="02020603050405020304" pitchFamily="18" charset="0"/>
                <a:ea typeface="Calibri" panose="020F0502020204030204" pitchFamily="34" charset="0"/>
              </a:rPr>
              <a:t> правового </a:t>
            </a:r>
            <a:r>
              <a:rPr lang="ru-RU" b="1" i="1" u="sng" dirty="0" err="1">
                <a:latin typeface="Times New Roman" panose="02020603050405020304" pitchFamily="18" charset="0"/>
                <a:ea typeface="Calibri" panose="020F0502020204030204" pitchFamily="34" charset="0"/>
              </a:rPr>
              <a:t>регулювання</a:t>
            </a:r>
            <a:r>
              <a:rPr lang="ru-RU" b="1" i="1" u="sng" dirty="0">
                <a:latin typeface="Times New Roman" panose="02020603050405020304" pitchFamily="18" charset="0"/>
                <a:ea typeface="Calibri" panose="020F0502020204030204" pitchFamily="34" charset="0"/>
              </a:rPr>
              <a:t> у </a:t>
            </a:r>
            <a:r>
              <a:rPr lang="ru-RU" b="1" i="1" u="sng" dirty="0" err="1">
                <a:latin typeface="Times New Roman" panose="02020603050405020304" pitchFamily="18" charset="0"/>
                <a:ea typeface="Calibri" panose="020F0502020204030204" pitchFamily="34" charset="0"/>
              </a:rPr>
              <a:t>сфері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питної</a:t>
            </a:r>
            <a:r>
              <a:rPr lang="ru-RU" b="1" i="1" u="sng" dirty="0">
                <a:latin typeface="Times New Roman" panose="02020603050405020304" pitchFamily="18" charset="0"/>
                <a:ea typeface="Calibri" panose="020F0502020204030204" pitchFamily="34" charset="0"/>
              </a:rPr>
              <a:t> води та </a:t>
            </a:r>
            <a:r>
              <a:rPr lang="ru-RU" b="1" i="1" u="sng" dirty="0" err="1">
                <a:latin typeface="Times New Roman" panose="02020603050405020304" pitchFamily="18" charset="0"/>
                <a:ea typeface="Calibri" panose="020F0502020204030204" pitchFamily="34" charset="0"/>
              </a:rPr>
              <a:t>питного</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водопостачання</a:t>
            </a:r>
            <a:r>
              <a:rPr lang="ru-RU" b="1" i="1" u="sng" dirty="0">
                <a:latin typeface="Times New Roman" panose="02020603050405020304" pitchFamily="18" charset="0"/>
                <a:ea typeface="Calibri" panose="020F0502020204030204" pitchFamily="34" charset="0"/>
              </a:rPr>
              <a:t> є </a:t>
            </a:r>
            <a:r>
              <a:rPr lang="ru-RU" b="1" i="1" u="sng" dirty="0" err="1">
                <a:latin typeface="Times New Roman" panose="02020603050405020304" pitchFamily="18" charset="0"/>
                <a:ea typeface="Calibri" panose="020F0502020204030204" pitchFamily="34" charset="0"/>
              </a:rPr>
              <a:t>суспільні</a:t>
            </a:r>
            <a:r>
              <a:rPr lang="ru-RU" b="1" i="1" u="sng" dirty="0">
                <a:latin typeface="Times New Roman" panose="02020603050405020304" pitchFamily="18" charset="0"/>
                <a:ea typeface="Calibri" panose="020F0502020204030204" pitchFamily="34" charset="0"/>
              </a:rPr>
              <a:t> </a:t>
            </a:r>
            <a:r>
              <a:rPr lang="ru-RU" b="1" i="1" u="sng" dirty="0" err="1">
                <a:latin typeface="Times New Roman" panose="02020603050405020304" pitchFamily="18" charset="0"/>
                <a:ea typeface="Calibri" panose="020F0502020204030204" pitchFamily="34" charset="0"/>
              </a:rPr>
              <a:t>відносини</a:t>
            </a:r>
            <a:r>
              <a:rPr lang="ru-RU" b="1" i="1" u="sng" dirty="0">
                <a:latin typeface="Times New Roman" panose="02020603050405020304" pitchFamily="18" charset="0"/>
                <a:ea typeface="Calibri" panose="020F0502020204030204" pitchFamily="34" charset="0"/>
              </a:rPr>
              <a:t> з </a:t>
            </a:r>
            <a:r>
              <a:rPr lang="ru-RU" b="1" i="1" u="sng" dirty="0" err="1">
                <a:latin typeface="Times New Roman" panose="02020603050405020304" pitchFamily="18" charset="0"/>
                <a:ea typeface="Calibri" panose="020F0502020204030204" pitchFamily="34" charset="0"/>
              </a:rPr>
              <a:t>питань</a:t>
            </a:r>
            <a:r>
              <a:rPr lang="ru-RU" b="1" i="1" u="sng" dirty="0">
                <a:latin typeface="Times New Roman" panose="02020603050405020304" pitchFamily="18" charset="0"/>
                <a:ea typeface="Calibri" panose="020F0502020204030204" pitchFamily="34" charset="0"/>
              </a:rPr>
              <a:t>:</a:t>
            </a:r>
          </a:p>
        </p:txBody>
      </p:sp>
      <p:sp>
        <p:nvSpPr>
          <p:cNvPr id="9" name="Прямоугольник 8"/>
          <p:cNvSpPr/>
          <p:nvPr/>
        </p:nvSpPr>
        <p:spPr>
          <a:xfrm>
            <a:off x="0" y="3727708"/>
            <a:ext cx="9150299" cy="2585323"/>
          </a:xfrm>
          <a:prstGeom prst="rect">
            <a:avLst/>
          </a:prstGeom>
          <a:solidFill>
            <a:schemeClr val="accent5">
              <a:lumMod val="20000"/>
              <a:lumOff val="80000"/>
            </a:schemeClr>
          </a:solidFill>
        </p:spPr>
        <p:txBody>
          <a:bodyPr wrap="square">
            <a:spAutoFit/>
          </a:bodyPr>
          <a:lstStyle/>
          <a:p>
            <a:pPr marL="274638" lvl="0" indent="-274638" algn="just"/>
            <a:r>
              <a:rPr lang="uk-UA" dirty="0">
                <a:latin typeface="Times New Roman" pitchFamily="18" charset="0"/>
                <a:cs typeface="Times New Roman" pitchFamily="18" charset="0"/>
              </a:rPr>
              <a:t>1) господарської діяльності з централізованого та нецентралізованого водопостачання і водовідведення;</a:t>
            </a:r>
          </a:p>
          <a:p>
            <a:pPr marL="274638" lvl="0" indent="-274638" algn="just"/>
            <a:r>
              <a:rPr lang="uk-UA" dirty="0">
                <a:latin typeface="Times New Roman" pitchFamily="18" charset="0"/>
                <a:cs typeface="Times New Roman" pitchFamily="18" charset="0"/>
              </a:rPr>
              <a:t>2) формування тарифів з централізованого водопостачання і водовідведення;</a:t>
            </a:r>
          </a:p>
          <a:p>
            <a:pPr marL="274638" lvl="0" indent="-274638" algn="just"/>
            <a:r>
              <a:rPr lang="uk-UA" dirty="0">
                <a:latin typeface="Times New Roman" pitchFamily="18" charset="0"/>
                <a:cs typeface="Times New Roman" pitchFamily="18" charset="0"/>
              </a:rPr>
              <a:t>3)нормування, стандартизації та ліцензування;</a:t>
            </a:r>
          </a:p>
          <a:p>
            <a:pPr marL="274638" lvl="0" indent="-274638" algn="just"/>
            <a:r>
              <a:rPr lang="uk-UA" dirty="0">
                <a:latin typeface="Times New Roman" pitchFamily="18" charset="0"/>
                <a:cs typeface="Times New Roman" pitchFamily="18" charset="0"/>
              </a:rPr>
              <a:t>4) моніторингу, обліку і контролю;</a:t>
            </a:r>
          </a:p>
          <a:p>
            <a:pPr marL="274638" lvl="0" indent="-274638" algn="just"/>
            <a:r>
              <a:rPr lang="uk-UA" dirty="0">
                <a:latin typeface="Times New Roman" pitchFamily="18" charset="0"/>
                <a:cs typeface="Times New Roman" pitchFamily="18" charset="0"/>
              </a:rPr>
              <a:t>5) інформування населення щодо якості питної води та питного водопостачання;</a:t>
            </a:r>
          </a:p>
          <a:p>
            <a:pPr marL="274638" lvl="0" indent="-274638" algn="just"/>
            <a:r>
              <a:rPr lang="uk-UA" dirty="0">
                <a:latin typeface="Times New Roman" pitchFamily="18" charset="0"/>
                <a:cs typeface="Times New Roman" pitchFamily="18" charset="0"/>
              </a:rPr>
              <a:t>6) охорони джерел і систем питного водопостачання та пов'язаних з ними природних комплексів;</a:t>
            </a:r>
          </a:p>
          <a:p>
            <a:pPr marL="274638" lvl="0" indent="-274638" algn="just"/>
            <a:r>
              <a:rPr lang="uk-UA" dirty="0">
                <a:latin typeface="Times New Roman" pitchFamily="18" charset="0"/>
                <a:cs typeface="Times New Roman" pitchFamily="18" charset="0"/>
              </a:rPr>
              <a:t>7) забезпечення прав споживачів питної води.</a:t>
            </a:r>
          </a:p>
        </p:txBody>
      </p:sp>
    </p:spTree>
    <p:extLst>
      <p:ext uri="{BB962C8B-B14F-4D97-AF65-F5344CB8AC3E}">
        <p14:creationId xmlns:p14="http://schemas.microsoft.com/office/powerpoint/2010/main" val="1215720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3"/>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49</a:t>
            </a:fld>
            <a:endParaRPr lang="hu-HU"/>
          </a:p>
        </p:txBody>
      </p:sp>
      <p:sp>
        <p:nvSpPr>
          <p:cNvPr id="3" name="Прямоугольник 2"/>
          <p:cNvSpPr/>
          <p:nvPr/>
        </p:nvSpPr>
        <p:spPr>
          <a:xfrm>
            <a:off x="1141510" y="6572282"/>
            <a:ext cx="7390929" cy="276999"/>
          </a:xfrm>
          <a:prstGeom prst="rect">
            <a:avLst/>
          </a:prstGeom>
        </p:spPr>
        <p:txBody>
          <a:bodyPr wrap="square">
            <a:spAutoFit/>
          </a:bodyPr>
          <a:lstStyle/>
          <a:p>
            <a:pPr algn="ctr"/>
            <a:r>
              <a:rPr lang="la-Latn" sz="1200" dirty="0"/>
              <a:t>https://zakon.rada.gov.ua/laws/show/1307-2009-%D0%BF</a:t>
            </a:r>
            <a:endParaRPr lang="uk-UA" sz="12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347" t="22876" r="30882" b="59126"/>
          <a:stretch/>
        </p:blipFill>
        <p:spPr bwMode="auto">
          <a:xfrm>
            <a:off x="2249487" y="3"/>
            <a:ext cx="6892189" cy="143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247163" y="1412776"/>
            <a:ext cx="6894513" cy="707886"/>
          </a:xfrm>
          <a:prstGeom prst="rect">
            <a:avLst/>
          </a:prstGeom>
          <a:solidFill>
            <a:schemeClr val="accent3">
              <a:lumMod val="20000"/>
              <a:lumOff val="80000"/>
            </a:schemeClr>
          </a:solidFill>
        </p:spPr>
        <p:txBody>
          <a:bodyPr wrap="square">
            <a:spAutoFit/>
          </a:bodyPr>
          <a:lstStyle/>
          <a:p>
            <a:pPr algn="just"/>
            <a:r>
              <a:rPr lang="ru-RU" sz="2000" dirty="0" err="1">
                <a:latin typeface="Times New Roman" pitchFamily="18" charset="0"/>
                <a:cs typeface="Times New Roman" pitchFamily="18" charset="0"/>
              </a:rPr>
              <a:t>визначає</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стратегію</a:t>
            </a:r>
            <a:r>
              <a:rPr lang="ru-RU" sz="2000" dirty="0">
                <a:latin typeface="Times New Roman" pitchFamily="18" charset="0"/>
                <a:cs typeface="Times New Roman" pitchFamily="18" charset="0"/>
              </a:rPr>
              <a:t> та </a:t>
            </a:r>
            <a:r>
              <a:rPr lang="ru-RU" sz="2000" dirty="0" err="1">
                <a:latin typeface="Times New Roman" pitchFamily="18" charset="0"/>
                <a:cs typeface="Times New Roman" pitchFamily="18" charset="0"/>
              </a:rPr>
              <a:t>основні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напрями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подальшого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розвитку</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України</a:t>
            </a:r>
            <a:r>
              <a:rPr lang="ru-RU" sz="2000" dirty="0">
                <a:latin typeface="Times New Roman" pitchFamily="18" charset="0"/>
                <a:cs typeface="Times New Roman" pitchFamily="18" charset="0"/>
              </a:rPr>
              <a:t> як </a:t>
            </a:r>
            <a:r>
              <a:rPr lang="ru-RU" sz="2000" dirty="0" err="1">
                <a:latin typeface="Times New Roman" pitchFamily="18" charset="0"/>
                <a:cs typeface="Times New Roman" pitchFamily="18" charset="0"/>
              </a:rPr>
              <a:t>морської</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держави</a:t>
            </a:r>
            <a:r>
              <a:rPr lang="ru-RU" sz="2000" dirty="0">
                <a:latin typeface="Times New Roman" pitchFamily="18" charset="0"/>
                <a:cs typeface="Times New Roman" pitchFamily="18" charset="0"/>
              </a:rPr>
              <a:t>.</a:t>
            </a:r>
            <a:endParaRPr lang="uk-UA" sz="2000" dirty="0">
              <a:latin typeface="Times New Roman" pitchFamily="18" charset="0"/>
              <a:cs typeface="Times New Roman" pitchFamily="18" charset="0"/>
            </a:endParaRPr>
          </a:p>
        </p:txBody>
      </p:sp>
      <p:sp>
        <p:nvSpPr>
          <p:cNvPr id="7" name="Прямоугольник 6"/>
          <p:cNvSpPr/>
          <p:nvPr/>
        </p:nvSpPr>
        <p:spPr>
          <a:xfrm>
            <a:off x="1" y="2120662"/>
            <a:ext cx="9143999" cy="4524315"/>
          </a:xfrm>
          <a:prstGeom prst="rect">
            <a:avLst/>
          </a:prstGeom>
          <a:solidFill>
            <a:schemeClr val="accent6">
              <a:lumMod val="20000"/>
              <a:lumOff val="80000"/>
            </a:schemeClr>
          </a:solidFill>
        </p:spPr>
        <p:txBody>
          <a:bodyPr wrap="square">
            <a:spAutoFit/>
          </a:bodyPr>
          <a:lstStyle/>
          <a:p>
            <a:pPr marL="285750" indent="-285750" algn="just">
              <a:buFont typeface="Wingdings" pitchFamily="2" charset="2"/>
              <a:buChar char="q"/>
            </a:pPr>
            <a:r>
              <a:rPr lang="ru-RU" dirty="0" err="1">
                <a:latin typeface="Times New Roman" pitchFamily="18" charset="0"/>
                <a:cs typeface="Times New Roman" pitchFamily="18" charset="0"/>
              </a:rPr>
              <a:t>Україна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має</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найбільшу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серед</a:t>
            </a:r>
            <a:r>
              <a:rPr lang="ru-RU" dirty="0">
                <a:latin typeface="Times New Roman" pitchFamily="18" charset="0"/>
                <a:cs typeface="Times New Roman" pitchFamily="18" charset="0"/>
              </a:rPr>
              <a:t> держав Азово-</a:t>
            </a:r>
            <a:r>
              <a:rPr lang="ru-RU" dirty="0" err="1">
                <a:latin typeface="Times New Roman" pitchFamily="18" charset="0"/>
                <a:cs typeface="Times New Roman" pitchFamily="18" charset="0"/>
              </a:rPr>
              <a:t>Чорноморського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басейну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довжину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узбережжя</a:t>
            </a:r>
            <a:r>
              <a:rPr lang="ru-RU" dirty="0">
                <a:latin typeface="Times New Roman" pitchFamily="18" charset="0"/>
                <a:cs typeface="Times New Roman" pitchFamily="18" charset="0"/>
              </a:rPr>
              <a:t> (2759,2 км) і </a:t>
            </a:r>
            <a:r>
              <a:rPr lang="ru-RU" dirty="0" err="1">
                <a:latin typeface="Times New Roman" pitchFamily="18" charset="0"/>
                <a:cs typeface="Times New Roman" pitchFamily="18" charset="0"/>
              </a:rPr>
              <a:t>понад</a:t>
            </a:r>
            <a:r>
              <a:rPr lang="ru-RU" dirty="0">
                <a:latin typeface="Times New Roman" pitchFamily="18" charset="0"/>
                <a:cs typeface="Times New Roman" pitchFamily="18" charset="0"/>
              </a:rPr>
              <a:t> 72 тис. кв. км </a:t>
            </a:r>
            <a:r>
              <a:rPr lang="ru-RU" dirty="0" err="1">
                <a:latin typeface="Times New Roman" pitchFamily="18" charset="0"/>
                <a:cs typeface="Times New Roman" pitchFamily="18" charset="0"/>
              </a:rPr>
              <a:t>морської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економічної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зони</a:t>
            </a:r>
            <a:r>
              <a:rPr lang="ru-RU" dirty="0">
                <a:latin typeface="Times New Roman" pitchFamily="18" charset="0"/>
                <a:cs typeface="Times New Roman" pitchFamily="18" charset="0"/>
              </a:rPr>
              <a:t>.</a:t>
            </a:r>
          </a:p>
          <a:p>
            <a:pPr marL="285750" indent="-285750" algn="just">
              <a:buFont typeface="Wingdings" pitchFamily="2" charset="2"/>
              <a:buChar char="q"/>
            </a:pPr>
            <a:r>
              <a:rPr lang="uk-UA" dirty="0">
                <a:latin typeface="Times New Roman" pitchFamily="18" charset="0"/>
                <a:cs typeface="Times New Roman" pitchFamily="18" charset="0"/>
              </a:rPr>
              <a:t>Україна володіє найпотужнішим портовим потенціалом серед усіх держав Чорного моря. На узбережжі Чорного та Азовського морів функціонує 13 морських торговельних портів. Причальний фронт морських портів має загальну довжину 40 км.</a:t>
            </a:r>
          </a:p>
          <a:p>
            <a:pPr marL="285750" indent="-285750" algn="just">
              <a:buFont typeface="Wingdings" pitchFamily="2" charset="2"/>
              <a:buChar char="q"/>
            </a:pPr>
            <a:r>
              <a:rPr lang="ru-RU" dirty="0">
                <a:latin typeface="Times New Roman" pitchFamily="18" charset="0"/>
                <a:cs typeface="Times New Roman" pitchFamily="18" charset="0"/>
              </a:rPr>
              <a:t>На </a:t>
            </a:r>
            <a:r>
              <a:rPr lang="ru-RU" dirty="0" err="1">
                <a:latin typeface="Times New Roman" pitchFamily="18" charset="0"/>
                <a:cs typeface="Times New Roman" pitchFamily="18" charset="0"/>
              </a:rPr>
              <a:t>сьогодні</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Україні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функціонують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сім</a:t>
            </a:r>
            <a:r>
              <a:rPr lang="ru-RU" dirty="0">
                <a:latin typeface="Times New Roman" pitchFamily="18" charset="0"/>
                <a:cs typeface="Times New Roman" pitchFamily="18" charset="0"/>
              </a:rPr>
              <a:t> великих </a:t>
            </a:r>
            <a:r>
              <a:rPr lang="ru-RU" dirty="0" err="1">
                <a:latin typeface="Times New Roman" pitchFamily="18" charset="0"/>
                <a:cs typeface="Times New Roman" pitchFamily="18" charset="0"/>
              </a:rPr>
              <a:t>суднобудівних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заводів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дев’ять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підприємств</a:t>
            </a:r>
            <a:r>
              <a:rPr lang="ru-RU" dirty="0">
                <a:latin typeface="Times New Roman" pitchFamily="18" charset="0"/>
                <a:cs typeface="Times New Roman" pitchFamily="18" charset="0"/>
              </a:rPr>
              <a:t> суднового </a:t>
            </a:r>
            <a:r>
              <a:rPr lang="ru-RU" dirty="0" err="1">
                <a:latin typeface="Times New Roman" pitchFamily="18" charset="0"/>
                <a:cs typeface="Times New Roman" pitchFamily="18" charset="0"/>
              </a:rPr>
              <a:t>машинобудування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приладобудування</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електромонтажу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кілька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десятків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середніх</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малих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суднобудівних</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судноремонтних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заводів</a:t>
            </a:r>
            <a:r>
              <a:rPr lang="ru-RU" dirty="0">
                <a:latin typeface="Times New Roman" pitchFamily="18" charset="0"/>
                <a:cs typeface="Times New Roman" pitchFamily="18" charset="0"/>
              </a:rPr>
              <a:t>, 15 </a:t>
            </a:r>
            <a:r>
              <a:rPr lang="ru-RU" dirty="0" err="1">
                <a:latin typeface="Times New Roman" pitchFamily="18" charset="0"/>
                <a:cs typeface="Times New Roman" pitchFamily="18" charset="0"/>
              </a:rPr>
              <a:t>науково-дослідних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інститутів</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конструкторських</a:t>
            </a:r>
            <a:r>
              <a:rPr lang="ru-RU" dirty="0">
                <a:latin typeface="Times New Roman" pitchFamily="18" charset="0"/>
                <a:cs typeface="Times New Roman" pitchFamily="18" charset="0"/>
              </a:rPr>
              <a:t> бюро. </a:t>
            </a:r>
          </a:p>
          <a:p>
            <a:pPr marL="285750" indent="-285750" algn="just">
              <a:buFont typeface="Wingdings" pitchFamily="2" charset="2"/>
              <a:buChar char="q"/>
            </a:pPr>
            <a:r>
              <a:rPr lang="ru-RU" dirty="0">
                <a:latin typeface="Times New Roman" pitchFamily="18" charset="0"/>
                <a:cs typeface="Times New Roman" pitchFamily="18" charset="0"/>
              </a:rPr>
              <a:t>На </a:t>
            </a:r>
            <a:r>
              <a:rPr lang="ru-RU" dirty="0" err="1">
                <a:latin typeface="Times New Roman" pitchFamily="18" charset="0"/>
                <a:cs typeface="Times New Roman" pitchFamily="18" charset="0"/>
              </a:rPr>
              <a:t>українському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шельфі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Чорного</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Азовського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розвідано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значні</a:t>
            </a:r>
            <a:r>
              <a:rPr lang="ru-RU" dirty="0">
                <a:latin typeface="Times New Roman" pitchFamily="18" charset="0"/>
                <a:cs typeface="Times New Roman" pitchFamily="18" charset="0"/>
              </a:rPr>
              <a:t> запаси </a:t>
            </a:r>
            <a:r>
              <a:rPr lang="ru-RU" dirty="0" err="1">
                <a:latin typeface="Times New Roman" pitchFamily="18" charset="0"/>
                <a:cs typeface="Times New Roman" pitchFamily="18" charset="0"/>
              </a:rPr>
              <a:t>корисних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копалин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зокрема</a:t>
            </a:r>
            <a:r>
              <a:rPr lang="ru-RU" dirty="0">
                <a:latin typeface="Times New Roman" pitchFamily="18" charset="0"/>
                <a:cs typeface="Times New Roman" pitchFamily="18" charset="0"/>
              </a:rPr>
              <a:t> до 1583,5 млрд. куб. м природного газу і до 409,8 млн. т </a:t>
            </a:r>
            <a:r>
              <a:rPr lang="ru-RU" dirty="0" err="1">
                <a:latin typeface="Times New Roman" pitchFamily="18" charset="0"/>
                <a:cs typeface="Times New Roman" pitchFamily="18" charset="0"/>
              </a:rPr>
              <a:t>сирої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нафти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що</a:t>
            </a:r>
            <a:r>
              <a:rPr lang="ru-RU" dirty="0">
                <a:latin typeface="Times New Roman" pitchFamily="18" charset="0"/>
                <a:cs typeface="Times New Roman" pitchFamily="18" charset="0"/>
              </a:rPr>
              <a:t> становить </a:t>
            </a:r>
            <a:r>
              <a:rPr lang="ru-RU" dirty="0" err="1">
                <a:latin typeface="Times New Roman" pitchFamily="18" charset="0"/>
                <a:cs typeface="Times New Roman" pitchFamily="18" charset="0"/>
              </a:rPr>
              <a:t>понад</a:t>
            </a:r>
            <a:r>
              <a:rPr lang="ru-RU" dirty="0">
                <a:latin typeface="Times New Roman" pitchFamily="18" charset="0"/>
                <a:cs typeface="Times New Roman" pitchFamily="18" charset="0"/>
              </a:rPr>
              <a:t> 30 % </a:t>
            </a:r>
            <a:r>
              <a:rPr lang="ru-RU" dirty="0" err="1">
                <a:latin typeface="Times New Roman" pitchFamily="18" charset="0"/>
                <a:cs typeface="Times New Roman" pitchFamily="18" charset="0"/>
              </a:rPr>
              <a:t>загальних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запасів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вуглеводнів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України</a:t>
            </a:r>
            <a:r>
              <a:rPr lang="ru-RU" dirty="0">
                <a:latin typeface="Times New Roman" pitchFamily="18" charset="0"/>
                <a:cs typeface="Times New Roman" pitchFamily="18" charset="0"/>
              </a:rPr>
              <a:t>. При </a:t>
            </a:r>
            <a:r>
              <a:rPr lang="ru-RU" dirty="0" err="1">
                <a:latin typeface="Times New Roman" pitchFamily="18" charset="0"/>
                <a:cs typeface="Times New Roman" pitchFamily="18" charset="0"/>
              </a:rPr>
              <a:t>цьому</a:t>
            </a:r>
            <a:r>
              <a:rPr lang="ru-RU" dirty="0">
                <a:latin typeface="Times New Roman" pitchFamily="18" charset="0"/>
                <a:cs typeface="Times New Roman" pitchFamily="18" charset="0"/>
              </a:rPr>
              <a:t> з них </a:t>
            </a:r>
            <a:r>
              <a:rPr lang="ru-RU" dirty="0" err="1">
                <a:latin typeface="Times New Roman" pitchFamily="18" charset="0"/>
                <a:cs typeface="Times New Roman" pitchFamily="18" charset="0"/>
              </a:rPr>
              <a:t>видобуто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лише</a:t>
            </a:r>
            <a:r>
              <a:rPr lang="ru-RU" dirty="0">
                <a:latin typeface="Times New Roman" pitchFamily="18" charset="0"/>
                <a:cs typeface="Times New Roman" pitchFamily="18" charset="0"/>
              </a:rPr>
              <a:t> 4 % </a:t>
            </a:r>
            <a:r>
              <a:rPr lang="ru-RU" dirty="0" err="1">
                <a:latin typeface="Times New Roman" pitchFamily="18" charset="0"/>
                <a:cs typeface="Times New Roman" pitchFamily="18" charset="0"/>
              </a:rPr>
              <a:t>тоді</a:t>
            </a:r>
            <a:r>
              <a:rPr lang="ru-RU" dirty="0">
                <a:latin typeface="Times New Roman" pitchFamily="18" charset="0"/>
                <a:cs typeface="Times New Roman" pitchFamily="18" charset="0"/>
              </a:rPr>
              <a:t>, як </a:t>
            </a:r>
            <a:r>
              <a:rPr lang="ru-RU" dirty="0" err="1">
                <a:latin typeface="Times New Roman" pitchFamily="18" charset="0"/>
                <a:cs typeface="Times New Roman" pitchFamily="18" charset="0"/>
              </a:rPr>
              <a:t>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берегових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родовищ</a:t>
            </a:r>
            <a:r>
              <a:rPr lang="ru-RU" dirty="0">
                <a:latin typeface="Times New Roman" pitchFamily="18" charset="0"/>
                <a:cs typeface="Times New Roman" pitchFamily="18" charset="0"/>
              </a:rPr>
              <a:t> - до 70 % </a:t>
            </a:r>
            <a:r>
              <a:rPr lang="ru-RU" dirty="0" err="1">
                <a:latin typeface="Times New Roman" pitchFamily="18" charset="0"/>
                <a:cs typeface="Times New Roman" pitchFamily="18" charset="0"/>
              </a:rPr>
              <a:t>розвіданих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запасів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вуглеводнів</a:t>
            </a:r>
            <a:r>
              <a:rPr lang="ru-RU" dirty="0">
                <a:latin typeface="Times New Roman" pitchFamily="18" charset="0"/>
                <a:cs typeface="Times New Roman" pitchFamily="18" charset="0"/>
              </a:rPr>
              <a:t>. </a:t>
            </a:r>
          </a:p>
          <a:p>
            <a:pPr marL="285750" indent="-285750" algn="just">
              <a:buFont typeface="Wingdings" pitchFamily="2" charset="2"/>
              <a:buChar char="q"/>
            </a:pPr>
            <a:r>
              <a:rPr lang="ru-RU" dirty="0" err="1">
                <a:latin typeface="Times New Roman" pitchFamily="18" charset="0"/>
                <a:cs typeface="Times New Roman" pitchFamily="18" charset="0"/>
              </a:rPr>
              <a:t>Значні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ділянки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прибережних</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морських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акваторій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охороняються</a:t>
            </a:r>
            <a:r>
              <a:rPr lang="ru-RU" dirty="0">
                <a:latin typeface="Times New Roman" pitchFamily="18" charset="0"/>
                <a:cs typeface="Times New Roman" pitchFamily="18" charset="0"/>
              </a:rPr>
              <a:t> на 20 </a:t>
            </a:r>
            <a:r>
              <a:rPr lang="ru-RU" dirty="0" err="1">
                <a:latin typeface="Times New Roman" pitchFamily="18" charset="0"/>
                <a:cs typeface="Times New Roman" pitchFamily="18" charset="0"/>
              </a:rPr>
              <a:t>об’єктах</a:t>
            </a:r>
            <a:r>
              <a:rPr lang="ru-RU" dirty="0">
                <a:latin typeface="Times New Roman" pitchFamily="18" charset="0"/>
                <a:cs typeface="Times New Roman" pitchFamily="18" charset="0"/>
              </a:rPr>
              <a:t> природно-</a:t>
            </a:r>
            <a:r>
              <a:rPr lang="ru-RU" dirty="0" err="1">
                <a:latin typeface="Times New Roman" pitchFamily="18" charset="0"/>
                <a:cs typeface="Times New Roman" pitchFamily="18" charset="0"/>
              </a:rPr>
              <a:t>заповідного</a:t>
            </a:r>
            <a:r>
              <a:rPr lang="ru-RU" dirty="0">
                <a:latin typeface="Times New Roman" pitchFamily="18" charset="0"/>
                <a:cs typeface="Times New Roman" pitchFamily="18" charset="0"/>
              </a:rPr>
              <a:t> фонду </a:t>
            </a:r>
            <a:r>
              <a:rPr lang="ru-RU" dirty="0" err="1">
                <a:latin typeface="Times New Roman" pitchFamily="18" charset="0"/>
                <a:cs typeface="Times New Roman" pitchFamily="18" charset="0"/>
              </a:rPr>
              <a:t>загальнодержавного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значення</a:t>
            </a:r>
            <a:endParaRPr lang="uk-UA" dirty="0">
              <a:latin typeface="Times New Roman" pitchFamily="18" charset="0"/>
              <a:cs typeface="Times New Roman" pitchFamily="18" charset="0"/>
            </a:endParaRPr>
          </a:p>
        </p:txBody>
      </p:sp>
      <p:sp>
        <p:nvSpPr>
          <p:cNvPr id="10" name="AutoShape 4" descr="ÐÐ°ÑÑÐ¸Ð½ÐºÐ¸ Ð¿Ð¾ Ð·Ð°Ð¿ÑÐ¾ÑÑ Ð¼Ð¾ÑÐ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750181"/>
            <a:ext cx="2247162" cy="136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623515" y="1743861"/>
            <a:ext cx="1035989" cy="369332"/>
          </a:xfrm>
          <a:prstGeom prst="rect">
            <a:avLst/>
          </a:prstGeom>
          <a:solidFill>
            <a:srgbClr val="FFFF00"/>
          </a:solidFill>
        </p:spPr>
        <p:txBody>
          <a:bodyPr wrap="none">
            <a:spAutoFit/>
          </a:bodyPr>
          <a:lstStyle/>
          <a:p>
            <a:r>
              <a:rPr lang="ru-RU" dirty="0"/>
              <a:t>ФАКТИ:</a:t>
            </a:r>
          </a:p>
        </p:txBody>
      </p:sp>
    </p:spTree>
    <p:extLst>
      <p:ext uri="{BB962C8B-B14F-4D97-AF65-F5344CB8AC3E}">
        <p14:creationId xmlns:p14="http://schemas.microsoft.com/office/powerpoint/2010/main" val="13120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5</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830997"/>
          </a:xfrm>
          <a:prstGeom prst="rect">
            <a:avLst/>
          </a:prstGeom>
          <a:solidFill>
            <a:schemeClr val="accent5">
              <a:lumMod val="20000"/>
              <a:lumOff val="80000"/>
            </a:schemeClr>
          </a:solidFill>
        </p:spPr>
        <p:txBody>
          <a:bodyPr wrap="square">
            <a:spAutoFit/>
          </a:bodyPr>
          <a:lstStyle/>
          <a:p>
            <a:pPr algn="ctr"/>
            <a:r>
              <a:rPr lang="uk-UA" sz="2400" b="1" dirty="0">
                <a:latin typeface="Times New Roman" pitchFamily="18" charset="0"/>
                <a:cs typeface="Times New Roman" pitchFamily="18" charset="0"/>
              </a:rPr>
              <a:t>І. </a:t>
            </a: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щодо</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визначення</a:t>
            </a:r>
            <a:r>
              <a:rPr lang="ru-RU" sz="2400" b="1" dirty="0">
                <a:latin typeface="Times New Roman" pitchFamily="18" charset="0"/>
                <a:cs typeface="Times New Roman" pitchFamily="18" charset="0"/>
              </a:rPr>
              <a:t> </a:t>
            </a:r>
          </a:p>
          <a:p>
            <a:pPr algn="ctr"/>
            <a:r>
              <a:rPr lang="ru-RU" sz="2400" b="1" dirty="0" err="1">
                <a:latin typeface="Times New Roman" pitchFamily="18" charset="0"/>
                <a:cs typeface="Times New Roman" pitchFamily="18" charset="0"/>
              </a:rPr>
              <a:t>міжнародних</a:t>
            </a:r>
            <a:r>
              <a:rPr lang="ru-RU" sz="2400" b="1" dirty="0">
                <a:latin typeface="Times New Roman" pitchFamily="18" charset="0"/>
                <a:cs typeface="Times New Roman" pitchFamily="18" charset="0"/>
              </a:rPr>
              <a:t> вод</a:t>
            </a:r>
            <a:endParaRPr lang="uk-UA" sz="2400" b="1" dirty="0">
              <a:latin typeface="Times New Roman" pitchFamily="18" charset="0"/>
              <a:cs typeface="Times New Roman" pitchFamily="18" charset="0"/>
            </a:endParaRPr>
          </a:p>
        </p:txBody>
      </p:sp>
      <p:sp>
        <p:nvSpPr>
          <p:cNvPr id="8" name="Прямоугольник 7"/>
          <p:cNvSpPr/>
          <p:nvPr/>
        </p:nvSpPr>
        <p:spPr>
          <a:xfrm>
            <a:off x="0" y="766737"/>
            <a:ext cx="9144000" cy="1477328"/>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indent="452438" algn="just"/>
            <a:r>
              <a:rPr lang="ru-RU" b="1" dirty="0" err="1"/>
              <a:t>Міжнародні</a:t>
            </a:r>
            <a:r>
              <a:rPr lang="ru-RU" b="1" dirty="0"/>
              <a:t> води</a:t>
            </a:r>
            <a:r>
              <a:rPr lang="ru-RU" dirty="0"/>
              <a:t> </a:t>
            </a:r>
            <a:r>
              <a:rPr lang="ru-RU" dirty="0" err="1"/>
              <a:t>або</a:t>
            </a:r>
            <a:r>
              <a:rPr lang="ru-RU" dirty="0"/>
              <a:t> </a:t>
            </a:r>
            <a:r>
              <a:rPr lang="ru-RU" b="1" dirty="0" err="1"/>
              <a:t>Міжкордонні</a:t>
            </a:r>
            <a:r>
              <a:rPr lang="ru-RU" b="1" dirty="0"/>
              <a:t> води</a:t>
            </a:r>
            <a:r>
              <a:rPr lang="ru-RU" dirty="0"/>
              <a:t> — </a:t>
            </a:r>
            <a:r>
              <a:rPr lang="ru-RU" dirty="0" err="1"/>
              <a:t>термін</a:t>
            </a:r>
            <a:r>
              <a:rPr lang="ru-RU" dirty="0"/>
              <a:t>, </a:t>
            </a:r>
            <a:r>
              <a:rPr lang="ru-RU" dirty="0" err="1"/>
              <a:t>що</a:t>
            </a:r>
            <a:r>
              <a:rPr lang="ru-RU" dirty="0"/>
              <a:t> </a:t>
            </a:r>
            <a:r>
              <a:rPr lang="ru-RU" dirty="0" err="1"/>
              <a:t>застосовується</a:t>
            </a:r>
            <a:r>
              <a:rPr lang="ru-RU" dirty="0"/>
              <a:t> у </a:t>
            </a:r>
            <a:r>
              <a:rPr lang="ru-RU" dirty="0" err="1"/>
              <a:t>випадках</a:t>
            </a:r>
            <a:r>
              <a:rPr lang="ru-RU" dirty="0"/>
              <a:t>, коли </a:t>
            </a:r>
            <a:r>
              <a:rPr lang="ru-RU" dirty="0" err="1"/>
              <a:t>який-небудь</a:t>
            </a:r>
            <a:r>
              <a:rPr lang="ru-RU" dirty="0"/>
              <a:t> з </a:t>
            </a:r>
            <a:r>
              <a:rPr lang="ru-RU" dirty="0" err="1"/>
              <a:t>наступних</a:t>
            </a:r>
            <a:r>
              <a:rPr lang="ru-RU" dirty="0"/>
              <a:t> </a:t>
            </a:r>
            <a:r>
              <a:rPr lang="ru-RU" dirty="0" err="1"/>
              <a:t>видів</a:t>
            </a:r>
            <a:r>
              <a:rPr lang="ru-RU" dirty="0"/>
              <a:t> </a:t>
            </a:r>
            <a:r>
              <a:rPr lang="ru-RU" dirty="0" err="1"/>
              <a:t>водойм</a:t>
            </a:r>
            <a:r>
              <a:rPr lang="ru-RU" dirty="0"/>
              <a:t> (</a:t>
            </a:r>
            <a:r>
              <a:rPr lang="ru-RU" dirty="0" err="1"/>
              <a:t>або</a:t>
            </a:r>
            <a:r>
              <a:rPr lang="ru-RU" dirty="0"/>
              <a:t> </a:t>
            </a:r>
            <a:r>
              <a:rPr lang="ru-RU" dirty="0" err="1"/>
              <a:t>їх</a:t>
            </a:r>
            <a:r>
              <a:rPr lang="ru-RU" dirty="0"/>
              <a:t> </a:t>
            </a:r>
            <a:r>
              <a:rPr lang="ru-RU" dirty="0" err="1"/>
              <a:t>водозбірних</a:t>
            </a:r>
            <a:r>
              <a:rPr lang="ru-RU" dirty="0"/>
              <a:t> </a:t>
            </a:r>
            <a:r>
              <a:rPr lang="ru-RU" dirty="0" err="1"/>
              <a:t>басейнів</a:t>
            </a:r>
            <a:r>
              <a:rPr lang="ru-RU" dirty="0"/>
              <a:t>) </a:t>
            </a:r>
            <a:r>
              <a:rPr lang="ru-RU" dirty="0" err="1"/>
              <a:t>знаходиться</a:t>
            </a:r>
            <a:r>
              <a:rPr lang="ru-RU" dirty="0"/>
              <a:t> за межами </a:t>
            </a:r>
            <a:r>
              <a:rPr lang="ru-RU" dirty="0" err="1"/>
              <a:t>державних</a:t>
            </a:r>
            <a:r>
              <a:rPr lang="ru-RU" dirty="0"/>
              <a:t> </a:t>
            </a:r>
            <a:r>
              <a:rPr lang="ru-RU" dirty="0" err="1"/>
              <a:t>кордонів</a:t>
            </a:r>
            <a:r>
              <a:rPr lang="ru-RU" dirty="0"/>
              <a:t>: </a:t>
            </a:r>
            <a:r>
              <a:rPr lang="ru-RU" dirty="0" err="1"/>
              <a:t>океани</a:t>
            </a:r>
            <a:r>
              <a:rPr lang="ru-RU" dirty="0"/>
              <a:t>, </a:t>
            </a:r>
            <a:r>
              <a:rPr lang="ru-RU" dirty="0" err="1"/>
              <a:t>великі</a:t>
            </a:r>
            <a:r>
              <a:rPr lang="ru-RU" dirty="0"/>
              <a:t> </a:t>
            </a:r>
            <a:r>
              <a:rPr lang="ru-RU" dirty="0" err="1"/>
              <a:t>морські</a:t>
            </a:r>
            <a:r>
              <a:rPr lang="ru-RU" dirty="0"/>
              <a:t> </a:t>
            </a:r>
            <a:r>
              <a:rPr lang="ru-RU" dirty="0" err="1"/>
              <a:t>екосистеми</a:t>
            </a:r>
            <a:r>
              <a:rPr lang="ru-RU" dirty="0"/>
              <a:t>, </a:t>
            </a:r>
            <a:r>
              <a:rPr lang="ru-RU" dirty="0" err="1"/>
              <a:t>замкнені</a:t>
            </a:r>
            <a:r>
              <a:rPr lang="ru-RU" dirty="0"/>
              <a:t> </a:t>
            </a:r>
            <a:r>
              <a:rPr lang="ru-RU" dirty="0" err="1"/>
              <a:t>або</a:t>
            </a:r>
            <a:r>
              <a:rPr lang="ru-RU" dirty="0"/>
              <a:t> </a:t>
            </a:r>
            <a:r>
              <a:rPr lang="ru-RU" dirty="0" err="1"/>
              <a:t>напівзамкнені</a:t>
            </a:r>
            <a:r>
              <a:rPr lang="ru-RU" dirty="0"/>
              <a:t> </a:t>
            </a:r>
            <a:r>
              <a:rPr lang="ru-RU" dirty="0" err="1"/>
              <a:t>регіональні</a:t>
            </a:r>
            <a:r>
              <a:rPr lang="ru-RU" dirty="0"/>
              <a:t> моря й </a:t>
            </a:r>
            <a:r>
              <a:rPr lang="ru-RU" dirty="0" err="1"/>
              <a:t>естуарії</a:t>
            </a:r>
            <a:r>
              <a:rPr lang="ru-RU" dirty="0"/>
              <a:t> </a:t>
            </a:r>
            <a:r>
              <a:rPr lang="ru-RU" dirty="0" err="1"/>
              <a:t>річок</a:t>
            </a:r>
            <a:r>
              <a:rPr lang="ru-RU" dirty="0"/>
              <a:t>, </a:t>
            </a:r>
            <a:r>
              <a:rPr lang="ru-RU" dirty="0" err="1"/>
              <a:t>річки</a:t>
            </a:r>
            <a:r>
              <a:rPr lang="ru-RU" dirty="0"/>
              <a:t>, озера, </a:t>
            </a:r>
            <a:r>
              <a:rPr lang="ru-RU" dirty="0" err="1"/>
              <a:t>підземні</a:t>
            </a:r>
            <a:r>
              <a:rPr lang="ru-RU" dirty="0"/>
              <a:t> </a:t>
            </a:r>
            <a:r>
              <a:rPr lang="ru-RU" dirty="0" err="1"/>
              <a:t>системи</a:t>
            </a:r>
            <a:r>
              <a:rPr lang="ru-RU" dirty="0"/>
              <a:t> (</a:t>
            </a:r>
            <a:r>
              <a:rPr lang="ru-RU" dirty="0" err="1"/>
              <a:t>водоносних</a:t>
            </a:r>
            <a:r>
              <a:rPr lang="ru-RU" dirty="0"/>
              <a:t> </a:t>
            </a:r>
            <a:r>
              <a:rPr lang="ru-RU" dirty="0" err="1"/>
              <a:t>горизонтів</a:t>
            </a:r>
            <a:r>
              <a:rPr lang="ru-RU" dirty="0"/>
              <a:t>), а </a:t>
            </a:r>
            <a:r>
              <a:rPr lang="ru-RU" dirty="0" err="1"/>
              <a:t>також</a:t>
            </a:r>
            <a:r>
              <a:rPr lang="ru-RU" dirty="0"/>
              <a:t> водно-</a:t>
            </a:r>
            <a:r>
              <a:rPr lang="ru-RU" dirty="0" err="1"/>
              <a:t>болотні</a:t>
            </a:r>
            <a:r>
              <a:rPr lang="ru-RU" dirty="0"/>
              <a:t> </a:t>
            </a:r>
            <a:r>
              <a:rPr lang="ru-RU" dirty="0" err="1"/>
              <a:t>угіддя</a:t>
            </a:r>
            <a:r>
              <a:rPr lang="ru-RU" dirty="0"/>
              <a:t>.</a:t>
            </a:r>
            <a:endParaRPr lang="uk-UA" dirty="0"/>
          </a:p>
        </p:txBody>
      </p:sp>
      <p:pic>
        <p:nvPicPr>
          <p:cNvPr id="32770" name="Picture 2" descr="https://upload.wikimedia.org/wikipedia/commons/thumb/f/f1/Internationalwaters.png/800px-Internationalwat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01" y="2253885"/>
            <a:ext cx="8071636" cy="394501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250376" y="6219446"/>
            <a:ext cx="5114605" cy="369332"/>
          </a:xfrm>
          <a:prstGeom prst="rect">
            <a:avLst/>
          </a:prstGeom>
        </p:spPr>
        <p:txBody>
          <a:bodyPr wrap="none">
            <a:spAutoFit/>
          </a:bodyPr>
          <a:lstStyle/>
          <a:p>
            <a:r>
              <a:rPr lang="uk-UA" dirty="0">
                <a:latin typeface="Times New Roman" pitchFamily="18" charset="0"/>
                <a:cs typeface="Times New Roman" pitchFamily="18" charset="0"/>
              </a:rPr>
              <a:t>Рисунок 1. Міжнародні води позначені блакитним</a:t>
            </a:r>
          </a:p>
        </p:txBody>
      </p:sp>
      <p:sp>
        <p:nvSpPr>
          <p:cNvPr id="13" name="Прямоугольник 12"/>
          <p:cNvSpPr/>
          <p:nvPr/>
        </p:nvSpPr>
        <p:spPr>
          <a:xfrm>
            <a:off x="1802985" y="6587363"/>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Tree>
    <p:extLst>
      <p:ext uri="{BB962C8B-B14F-4D97-AF65-F5344CB8AC3E}">
        <p14:creationId xmlns:p14="http://schemas.microsoft.com/office/powerpoint/2010/main" val="3974060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2"/>
            <a:ext cx="2249487" cy="74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50</a:t>
            </a:fld>
            <a:endParaRPr lang="hu-HU"/>
          </a:p>
        </p:txBody>
      </p:sp>
      <p:sp>
        <p:nvSpPr>
          <p:cNvPr id="3" name="Прямоугольник 2"/>
          <p:cNvSpPr/>
          <p:nvPr/>
        </p:nvSpPr>
        <p:spPr>
          <a:xfrm>
            <a:off x="1141510" y="6554353"/>
            <a:ext cx="7390929" cy="276999"/>
          </a:xfrm>
          <a:prstGeom prst="rect">
            <a:avLst/>
          </a:prstGeom>
        </p:spPr>
        <p:txBody>
          <a:bodyPr wrap="square">
            <a:spAutoFit/>
          </a:bodyPr>
          <a:lstStyle/>
          <a:p>
            <a:r>
              <a:rPr lang="la-Latn" sz="1200" dirty="0"/>
              <a:t>https://biz.nv.ua/ukr/experts/jak-pratsjuvatime-novij-porjadok-derzhmonitorinhu-vod-2497685.html</a:t>
            </a:r>
            <a:endParaRPr lang="uk-UA" sz="1200" dirty="0"/>
          </a:p>
        </p:txBody>
      </p:sp>
      <p:sp>
        <p:nvSpPr>
          <p:cNvPr id="2" name="Прямоугольник 1"/>
          <p:cNvSpPr/>
          <p:nvPr/>
        </p:nvSpPr>
        <p:spPr>
          <a:xfrm>
            <a:off x="2249487" y="3932"/>
            <a:ext cx="6894513" cy="630942"/>
          </a:xfrm>
          <a:prstGeom prst="rect">
            <a:avLst/>
          </a:prstGeom>
          <a:solidFill>
            <a:schemeClr val="accent6">
              <a:lumMod val="20000"/>
              <a:lumOff val="80000"/>
            </a:schemeClr>
          </a:solidFill>
        </p:spPr>
        <p:txBody>
          <a:bodyPr wrap="square">
            <a:spAutoFit/>
          </a:bodyPr>
          <a:lstStyle/>
          <a:p>
            <a:pPr algn="ctr"/>
            <a:r>
              <a:rPr lang="uk-UA" sz="3500" b="1" dirty="0"/>
              <a:t>Національні інтереси на морі:</a:t>
            </a:r>
          </a:p>
        </p:txBody>
      </p:sp>
      <p:sp>
        <p:nvSpPr>
          <p:cNvPr id="5" name="Прямоугольник 4"/>
          <p:cNvSpPr/>
          <p:nvPr/>
        </p:nvSpPr>
        <p:spPr>
          <a:xfrm>
            <a:off x="14055" y="656918"/>
            <a:ext cx="9123363" cy="5909310"/>
          </a:xfrm>
          <a:prstGeom prst="rect">
            <a:avLst/>
          </a:prstGeom>
          <a:solidFill>
            <a:schemeClr val="accent3">
              <a:lumMod val="20000"/>
              <a:lumOff val="80000"/>
            </a:schemeClr>
          </a:solidFill>
        </p:spPr>
        <p:txBody>
          <a:bodyPr wrap="square">
            <a:spAutoFit/>
          </a:bodyPr>
          <a:lstStyle/>
          <a:p>
            <a:pPr marL="285750" indent="-285750" algn="just">
              <a:buFont typeface="Wingdings" pitchFamily="2" charset="2"/>
              <a:buChar char="Ø"/>
            </a:pPr>
            <a:r>
              <a:rPr lang="ru-RU" dirty="0" err="1">
                <a:latin typeface="Times New Roman" pitchFamily="18" charset="0"/>
                <a:cs typeface="Times New Roman" pitchFamily="18" charset="0"/>
              </a:rPr>
              <a:t>підтримка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свободи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відкритого</a:t>
            </a:r>
            <a:r>
              <a:rPr lang="ru-RU" dirty="0">
                <a:latin typeface="Times New Roman" pitchFamily="18" charset="0"/>
                <a:cs typeface="Times New Roman" pitchFamily="18" charset="0"/>
              </a:rPr>
              <a:t> моря;</a:t>
            </a:r>
          </a:p>
          <a:p>
            <a:pPr marL="285750" indent="-285750" algn="just">
              <a:buFont typeface="Wingdings" pitchFamily="2" charset="2"/>
              <a:buChar char="Ø"/>
            </a:pPr>
            <a:r>
              <a:rPr lang="ru-RU" dirty="0" err="1">
                <a:latin typeface="Times New Roman" pitchFamily="18" charset="0"/>
                <a:cs typeface="Times New Roman" pitchFamily="18" charset="0"/>
              </a:rPr>
              <a:t>захисту</a:t>
            </a:r>
            <a:r>
              <a:rPr lang="ru-RU" dirty="0">
                <a:latin typeface="Times New Roman" pitchFamily="18" charset="0"/>
                <a:cs typeface="Times New Roman" pitchFamily="18" charset="0"/>
              </a:rPr>
              <a:t> державного </a:t>
            </a:r>
            <a:r>
              <a:rPr lang="ru-RU" dirty="0" err="1">
                <a:latin typeface="Times New Roman" pitchFamily="18" charset="0"/>
                <a:cs typeface="Times New Roman" pitchFamily="18" charset="0"/>
              </a:rPr>
              <a:t>суверенітету</a:t>
            </a:r>
            <a:r>
              <a:rPr lang="ru-RU" dirty="0">
                <a:latin typeface="Times New Roman" pitchFamily="18" charset="0"/>
                <a:cs typeface="Times New Roman" pitchFamily="18" charset="0"/>
              </a:rPr>
              <a:t> у </a:t>
            </a:r>
            <a:r>
              <a:rPr lang="ru-RU" dirty="0" err="1">
                <a:latin typeface="Times New Roman" pitchFamily="18" charset="0"/>
                <a:cs typeface="Times New Roman" pitchFamily="18" charset="0"/>
              </a:rPr>
              <a:t>внутрішніх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морських</a:t>
            </a:r>
            <a:r>
              <a:rPr lang="ru-RU" dirty="0">
                <a:latin typeface="Times New Roman" pitchFamily="18" charset="0"/>
                <a:cs typeface="Times New Roman" pitchFamily="18" charset="0"/>
              </a:rPr>
              <a:t> водах, </a:t>
            </a:r>
            <a:r>
              <a:rPr lang="ru-RU" dirty="0" err="1">
                <a:latin typeface="Times New Roman" pitchFamily="18" charset="0"/>
                <a:cs typeface="Times New Roman" pitchFamily="18" charset="0"/>
              </a:rPr>
              <a:t>територіальному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повітряному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просторі</a:t>
            </a:r>
            <a:r>
              <a:rPr lang="ru-RU" dirty="0">
                <a:latin typeface="Times New Roman" pitchFamily="18" charset="0"/>
                <a:cs typeface="Times New Roman" pitchFamily="18" charset="0"/>
              </a:rPr>
              <a:t> над ними, на </a:t>
            </a:r>
            <a:r>
              <a:rPr lang="ru-RU" dirty="0" err="1">
                <a:latin typeface="Times New Roman" pitchFamily="18" charset="0"/>
                <a:cs typeface="Times New Roman" pitchFamily="18" charset="0"/>
              </a:rPr>
              <a:t>морському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дні</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надрах</a:t>
            </a:r>
            <a:r>
              <a:rPr lang="ru-RU" dirty="0">
                <a:latin typeface="Times New Roman" pitchFamily="18" charset="0"/>
                <a:cs typeface="Times New Roman" pitchFamily="18" charset="0"/>
              </a:rPr>
              <a:t> у </a:t>
            </a:r>
            <a:r>
              <a:rPr lang="ru-RU" dirty="0" err="1">
                <a:latin typeface="Times New Roman" pitchFamily="18" charset="0"/>
                <a:cs typeface="Times New Roman" pitchFamily="18" charset="0"/>
              </a:rPr>
              <a:t>їх</a:t>
            </a:r>
            <a:r>
              <a:rPr lang="ru-RU" dirty="0">
                <a:latin typeface="Times New Roman" pitchFamily="18" charset="0"/>
                <a:cs typeface="Times New Roman" pitchFamily="18" charset="0"/>
              </a:rPr>
              <a:t> межах;</a:t>
            </a:r>
          </a:p>
          <a:p>
            <a:pPr marL="285750" indent="-285750" algn="just">
              <a:buFont typeface="Wingdings" pitchFamily="2" charset="2"/>
              <a:buChar char="Ø"/>
            </a:pPr>
            <a:r>
              <a:rPr lang="ru-RU" dirty="0" err="1">
                <a:latin typeface="Times New Roman" pitchFamily="18" charset="0"/>
                <a:cs typeface="Times New Roman" pitchFamily="18" charset="0"/>
              </a:rPr>
              <a:t>захисту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національних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інтересів</a:t>
            </a:r>
            <a:r>
              <a:rPr lang="ru-RU" dirty="0">
                <a:latin typeface="Times New Roman" pitchFamily="18" charset="0"/>
                <a:cs typeface="Times New Roman" pitchFamily="18" charset="0"/>
              </a:rPr>
              <a:t> у </a:t>
            </a:r>
            <a:r>
              <a:rPr lang="ru-RU" dirty="0" err="1">
                <a:latin typeface="Times New Roman" pitchFamily="18" charset="0"/>
                <a:cs typeface="Times New Roman" pitchFamily="18" charset="0"/>
              </a:rPr>
              <a:t>Світовому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океані</a:t>
            </a:r>
            <a:r>
              <a:rPr lang="ru-RU" dirty="0">
                <a:latin typeface="Times New Roman" pitchFamily="18" charset="0"/>
                <a:cs typeface="Times New Roman" pitchFamily="18" charset="0"/>
              </a:rPr>
              <a:t>;</a:t>
            </a:r>
          </a:p>
          <a:p>
            <a:pPr marL="285750" indent="-285750" algn="just">
              <a:buFont typeface="Wingdings" pitchFamily="2" charset="2"/>
              <a:buChar char="Ø"/>
            </a:pPr>
            <a:r>
              <a:rPr lang="ru-RU" dirty="0" err="1">
                <a:latin typeface="Times New Roman" pitchFamily="18" charset="0"/>
                <a:cs typeface="Times New Roman" pitchFamily="18" charset="0"/>
              </a:rPr>
              <a:t>забезпечення</a:t>
            </a:r>
            <a:r>
              <a:rPr lang="ru-RU" dirty="0">
                <a:latin typeface="Times New Roman" pitchFamily="18" charset="0"/>
                <a:cs typeface="Times New Roman" pitchFamily="18" charset="0"/>
              </a:rPr>
              <a:t> у </a:t>
            </a:r>
            <a:r>
              <a:rPr lang="ru-RU" dirty="0" err="1">
                <a:latin typeface="Times New Roman" pitchFamily="18" charset="0"/>
                <a:cs typeface="Times New Roman" pitchFamily="18" charset="0"/>
              </a:rPr>
              <a:t>територіальному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морі</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внутрішніх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морських</a:t>
            </a:r>
            <a:r>
              <a:rPr lang="ru-RU" dirty="0">
                <a:latin typeface="Times New Roman" pitchFamily="18" charset="0"/>
                <a:cs typeface="Times New Roman" pitchFamily="18" charset="0"/>
              </a:rPr>
              <a:t> водах режиму </a:t>
            </a:r>
            <a:r>
              <a:rPr lang="ru-RU" dirty="0" err="1">
                <a:latin typeface="Times New Roman" pitchFamily="18" charset="0"/>
                <a:cs typeface="Times New Roman" pitchFamily="18" charset="0"/>
              </a:rPr>
              <a:t>судноплавства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що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встановлений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Конвенцією</a:t>
            </a:r>
            <a:r>
              <a:rPr lang="ru-RU" dirty="0">
                <a:latin typeface="Times New Roman" pitchFamily="18" charset="0"/>
                <a:cs typeface="Times New Roman" pitchFamily="18" charset="0"/>
              </a:rPr>
              <a:t> ООН по </a:t>
            </a:r>
            <a:r>
              <a:rPr lang="ru-RU" dirty="0" err="1">
                <a:latin typeface="Times New Roman" pitchFamily="18" charset="0"/>
                <a:cs typeface="Times New Roman" pitchFamily="18" charset="0"/>
              </a:rPr>
              <a:t>морському</a:t>
            </a:r>
            <a:r>
              <a:rPr lang="ru-RU" dirty="0">
                <a:latin typeface="Times New Roman" pitchFamily="18" charset="0"/>
                <a:cs typeface="Times New Roman" pitchFamily="18" charset="0"/>
              </a:rPr>
              <a:t> праву ;</a:t>
            </a:r>
          </a:p>
          <a:p>
            <a:pPr marL="285750" indent="-285750" algn="just">
              <a:buFont typeface="Wingdings" pitchFamily="2" charset="2"/>
              <a:buChar char="Ø"/>
            </a:pPr>
            <a:r>
              <a:rPr lang="ru-RU" dirty="0" err="1">
                <a:latin typeface="Times New Roman" pitchFamily="18" charset="0"/>
                <a:cs typeface="Times New Roman" pitchFamily="18" charset="0"/>
              </a:rPr>
              <a:t>охорони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людського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життя</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морі</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рятування</a:t>
            </a:r>
            <a:r>
              <a:rPr lang="ru-RU" dirty="0">
                <a:latin typeface="Times New Roman" pitchFamily="18" charset="0"/>
                <a:cs typeface="Times New Roman" pitchFamily="18" charset="0"/>
              </a:rPr>
              <a:t> людей, майна та суден;</a:t>
            </a:r>
          </a:p>
          <a:p>
            <a:pPr marL="285750" indent="-285750" algn="just">
              <a:buFont typeface="Wingdings" pitchFamily="2" charset="2"/>
              <a:buChar char="Ø"/>
            </a:pPr>
            <a:r>
              <a:rPr lang="ru-RU" dirty="0" err="1">
                <a:latin typeface="Times New Roman" pitchFamily="18" charset="0"/>
                <a:cs typeface="Times New Roman" pitchFamily="18" charset="0"/>
              </a:rPr>
              <a:t>запобігання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забрудненню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середовища</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досягнення</a:t>
            </a:r>
            <a:r>
              <a:rPr lang="ru-RU" dirty="0">
                <a:latin typeface="Times New Roman" pitchFamily="18" charset="0"/>
                <a:cs typeface="Times New Roman" pitchFamily="18" charset="0"/>
              </a:rPr>
              <a:t> “доброго </a:t>
            </a:r>
            <a:r>
              <a:rPr lang="ru-RU" dirty="0" err="1">
                <a:latin typeface="Times New Roman" pitchFamily="18" charset="0"/>
                <a:cs typeface="Times New Roman" pitchFamily="18" charset="0"/>
              </a:rPr>
              <a:t>екологічного</a:t>
            </a:r>
            <a:r>
              <a:rPr lang="ru-RU" dirty="0">
                <a:latin typeface="Times New Roman" pitchFamily="18" charset="0"/>
                <a:cs typeface="Times New Roman" pitchFamily="18" charset="0"/>
              </a:rPr>
              <a:t> стану”, </a:t>
            </a:r>
            <a:r>
              <a:rPr lang="ru-RU" dirty="0" err="1">
                <a:latin typeface="Times New Roman" pitchFamily="18" charset="0"/>
                <a:cs typeface="Times New Roman" pitchFamily="18" charset="0"/>
              </a:rPr>
              <a:t>проведення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ефективного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екологічного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моніторингу</a:t>
            </a:r>
            <a:r>
              <a:rPr lang="ru-RU" dirty="0">
                <a:latin typeface="Times New Roman" pitchFamily="18" charset="0"/>
                <a:cs typeface="Times New Roman" pitchFamily="18" charset="0"/>
              </a:rPr>
              <a:t>;</a:t>
            </a:r>
          </a:p>
          <a:p>
            <a:pPr marL="285750" indent="-285750" algn="just">
              <a:buFont typeface="Wingdings" pitchFamily="2" charset="2"/>
              <a:buChar char="Ø"/>
            </a:pPr>
            <a:r>
              <a:rPr lang="ru-RU" dirty="0" err="1">
                <a:latin typeface="Times New Roman" pitchFamily="18" charset="0"/>
                <a:cs typeface="Times New Roman" pitchFamily="18" charset="0"/>
              </a:rPr>
              <a:t>забезпечення</a:t>
            </a:r>
            <a:r>
              <a:rPr lang="ru-RU" dirty="0">
                <a:latin typeface="Times New Roman" pitchFamily="18" charset="0"/>
                <a:cs typeface="Times New Roman" pitchFamily="18" charset="0"/>
              </a:rPr>
              <a:t> контролю за </a:t>
            </a:r>
            <a:r>
              <a:rPr lang="ru-RU" dirty="0" err="1">
                <a:latin typeface="Times New Roman" pitchFamily="18" charset="0"/>
                <a:cs typeface="Times New Roman" pitchFamily="18" charset="0"/>
              </a:rPr>
              <a:t>функціонуванням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комунікацій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підходи</a:t>
            </a:r>
            <a:r>
              <a:rPr lang="ru-RU" dirty="0">
                <a:latin typeface="Times New Roman" pitchFamily="18" charset="0"/>
                <a:cs typeface="Times New Roman" pitchFamily="18" charset="0"/>
              </a:rPr>
              <a:t> до </a:t>
            </a:r>
            <a:r>
              <a:rPr lang="ru-RU" dirty="0" err="1">
                <a:latin typeface="Times New Roman" pitchFamily="18" charset="0"/>
                <a:cs typeface="Times New Roman" pitchFamily="18" charset="0"/>
              </a:rPr>
              <a:t>морських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портів</a:t>
            </a:r>
            <a:r>
              <a:rPr lang="ru-RU" dirty="0">
                <a:latin typeface="Times New Roman" pitchFamily="18" charset="0"/>
                <a:cs typeface="Times New Roman" pitchFamily="18" charset="0"/>
              </a:rPr>
              <a:t>, гирл </a:t>
            </a:r>
            <a:r>
              <a:rPr lang="ru-RU" dirty="0" err="1">
                <a:latin typeface="Times New Roman" pitchFamily="18" charset="0"/>
                <a:cs typeface="Times New Roman" pitchFamily="18" charset="0"/>
              </a:rPr>
              <a:t>рр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Південний</a:t>
            </a:r>
            <a:r>
              <a:rPr lang="ru-RU" dirty="0">
                <a:latin typeface="Times New Roman" pitchFamily="18" charset="0"/>
                <a:cs typeface="Times New Roman" pitchFamily="18" charset="0"/>
              </a:rPr>
              <a:t> Буг, </a:t>
            </a:r>
            <a:r>
              <a:rPr lang="ru-RU" dirty="0" err="1">
                <a:latin typeface="Times New Roman" pitchFamily="18" charset="0"/>
                <a:cs typeface="Times New Roman" pitchFamily="18" charset="0"/>
              </a:rPr>
              <a:t>Дніпро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тощо</a:t>
            </a:r>
            <a:r>
              <a:rPr lang="ru-RU" dirty="0">
                <a:latin typeface="Times New Roman" pitchFamily="18" charset="0"/>
                <a:cs typeface="Times New Roman" pitchFamily="18" charset="0"/>
              </a:rPr>
              <a:t>);</a:t>
            </a:r>
          </a:p>
          <a:p>
            <a:pPr marL="285750" indent="-285750" algn="just">
              <a:buFont typeface="Wingdings" pitchFamily="2" charset="2"/>
              <a:buChar char="Ø"/>
            </a:pPr>
            <a:r>
              <a:rPr lang="ru-RU" b="1" dirty="0" err="1">
                <a:latin typeface="Times New Roman" pitchFamily="18" charset="0"/>
                <a:cs typeface="Times New Roman" pitchFamily="18" charset="0"/>
              </a:rPr>
              <a:t>провадження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морегосподарської</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діяльності</a:t>
            </a:r>
            <a:r>
              <a:rPr lang="ru-RU" b="1" dirty="0">
                <a:latin typeface="Times New Roman" pitchFamily="18" charset="0"/>
                <a:cs typeface="Times New Roman" pitchFamily="18" charset="0"/>
              </a:rPr>
              <a:t> з:</a:t>
            </a:r>
          </a:p>
          <a:p>
            <a:pPr algn="just"/>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розвитку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торговельного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мореплавства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морського</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внутрішнього</a:t>
            </a:r>
            <a:r>
              <a:rPr lang="ru-RU" dirty="0">
                <a:latin typeface="Times New Roman" pitchFamily="18" charset="0"/>
                <a:cs typeface="Times New Roman" pitchFamily="18" charset="0"/>
              </a:rPr>
              <a:t> водного транспорту в </a:t>
            </a:r>
            <a:r>
              <a:rPr lang="ru-RU" dirty="0" err="1">
                <a:latin typeface="Times New Roman" pitchFamily="18" charset="0"/>
                <a:cs typeface="Times New Roman" pitchFamily="18" charset="0"/>
              </a:rPr>
              <a:t>цілому</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відродження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суднобудування</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судноремонту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створення</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розвитку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національних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судноплавних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компаній</a:t>
            </a:r>
            <a:r>
              <a:rPr lang="ru-RU" dirty="0">
                <a:latin typeface="Times New Roman" pitchFamily="18" charset="0"/>
                <a:cs typeface="Times New Roman" pitchFamily="18" charset="0"/>
              </a:rPr>
              <a:t> і </a:t>
            </a:r>
            <a:r>
              <a:rPr lang="ru-RU" dirty="0" err="1">
                <a:latin typeface="Times New Roman" pitchFamily="18" charset="0"/>
                <a:cs typeface="Times New Roman" pitchFamily="18" charset="0"/>
              </a:rPr>
              <a:t>національного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торговельного</a:t>
            </a:r>
            <a:r>
              <a:rPr lang="ru-RU" dirty="0">
                <a:latin typeface="Times New Roman" pitchFamily="18" charset="0"/>
                <a:cs typeface="Times New Roman" pitchFamily="18" charset="0"/>
              </a:rPr>
              <a:t> флоту;</a:t>
            </a:r>
          </a:p>
          <a:p>
            <a:pPr algn="just"/>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розвитку</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забезпечення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конкурентоспроможності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портів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України</a:t>
            </a:r>
            <a:r>
              <a:rPr lang="ru-RU" dirty="0">
                <a:latin typeface="Times New Roman" pitchFamily="18" charset="0"/>
                <a:cs typeface="Times New Roman" pitchFamily="18" charset="0"/>
              </a:rPr>
              <a:t>;</a:t>
            </a:r>
          </a:p>
          <a:p>
            <a:pPr marL="285750" indent="-285750" algn="just">
              <a:buFontTx/>
              <a:buChar char="-"/>
            </a:pPr>
            <a:r>
              <a:rPr lang="ru-RU" dirty="0" err="1">
                <a:latin typeface="Times New Roman" pitchFamily="18" charset="0"/>
                <a:cs typeface="Times New Roman" pitchFamily="18" charset="0"/>
              </a:rPr>
              <a:t>розвитку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інфраструктури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внутрішніх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водних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шляхів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річкових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портів</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терміналів</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вивчення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розвідки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видобування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використання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збереження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невідновних</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відтворення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відновних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ресурсів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які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відносяться</a:t>
            </a:r>
            <a:r>
              <a:rPr lang="ru-RU" dirty="0">
                <a:latin typeface="Times New Roman" pitchFamily="18" charset="0"/>
                <a:cs typeface="Times New Roman" pitchFamily="18" charset="0"/>
              </a:rPr>
              <a:t>/не </a:t>
            </a:r>
            <a:r>
              <a:rPr lang="ru-RU" dirty="0" err="1">
                <a:latin typeface="Times New Roman" pitchFamily="18" charset="0"/>
                <a:cs typeface="Times New Roman" pitchFamily="18" charset="0"/>
              </a:rPr>
              <a:t>відносяться</a:t>
            </a:r>
            <a:r>
              <a:rPr lang="ru-RU" dirty="0">
                <a:latin typeface="Times New Roman" pitchFamily="18" charset="0"/>
                <a:cs typeface="Times New Roman" pitchFamily="18" charset="0"/>
              </a:rPr>
              <a:t> до </a:t>
            </a:r>
            <a:r>
              <a:rPr lang="ru-RU" dirty="0" err="1">
                <a:latin typeface="Times New Roman" pitchFamily="18" charset="0"/>
                <a:cs typeface="Times New Roman" pitchFamily="18" charset="0"/>
              </a:rPr>
              <a:t>водних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біоресурсів</a:t>
            </a:r>
            <a:r>
              <a:rPr lang="ru-RU"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проведення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морських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наукових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досліджень</a:t>
            </a:r>
            <a:r>
              <a:rPr lang="ru-RU" dirty="0">
                <a:latin typeface="Times New Roman" pitchFamily="18" charset="0"/>
                <a:cs typeface="Times New Roman" pitchFamily="18" charset="0"/>
              </a:rPr>
              <a:t>.</a:t>
            </a:r>
          </a:p>
        </p:txBody>
      </p:sp>
    </p:spTree>
    <p:extLst>
      <p:ext uri="{BB962C8B-B14F-4D97-AF65-F5344CB8AC3E}">
        <p14:creationId xmlns:p14="http://schemas.microsoft.com/office/powerpoint/2010/main" val="1321613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9"/>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2249487" y="-3049"/>
            <a:ext cx="6894513" cy="707886"/>
          </a:xfrm>
          <a:prstGeom prst="rect">
            <a:avLst/>
          </a:prstGeom>
          <a:solidFill>
            <a:schemeClr val="accent5">
              <a:lumMod val="40000"/>
              <a:lumOff val="60000"/>
            </a:schemeClr>
          </a:solidFill>
        </p:spPr>
        <p:txBody>
          <a:bodyPr wrap="square">
            <a:spAutoFit/>
          </a:bodyPr>
          <a:lstStyle/>
          <a:p>
            <a:pPr algn="ctr"/>
            <a:r>
              <a:rPr lang="ru-RU" sz="2000" b="1" dirty="0"/>
              <a:t>По </a:t>
            </a:r>
            <a:r>
              <a:rPr lang="ru-RU" sz="2000" b="1" dirty="0" err="1"/>
              <a:t>Дніпру</a:t>
            </a:r>
            <a:r>
              <a:rPr lang="ru-RU" sz="2000" b="1" dirty="0"/>
              <a:t>, по Бугу: </a:t>
            </a:r>
            <a:r>
              <a:rPr lang="ru-RU" sz="2000" b="1" dirty="0" err="1"/>
              <a:t>проблеми</a:t>
            </a:r>
            <a:r>
              <a:rPr lang="ru-RU" sz="2000" b="1" dirty="0"/>
              <a:t> і </a:t>
            </a:r>
            <a:r>
              <a:rPr lang="ru-RU" sz="2000" b="1" dirty="0" err="1"/>
              <a:t>перспективи</a:t>
            </a:r>
            <a:r>
              <a:rPr lang="ru-RU" sz="2000" b="1" dirty="0"/>
              <a:t> </a:t>
            </a:r>
            <a:r>
              <a:rPr lang="ru-RU" sz="2000" b="1" dirty="0" err="1"/>
              <a:t>розвитку</a:t>
            </a:r>
            <a:r>
              <a:rPr lang="ru-RU" sz="2000" b="1" dirty="0"/>
              <a:t> водного транспорту</a:t>
            </a:r>
          </a:p>
        </p:txBody>
      </p:sp>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51</a:t>
            </a:fld>
            <a:endParaRPr lang="hu-HU"/>
          </a:p>
        </p:txBody>
      </p:sp>
      <p:pic>
        <p:nvPicPr>
          <p:cNvPr id="31746" name="Picture 2" descr="http://storage.agravery.com/uploads/files/Port/water_carriage_16_06_16/water_carriage_7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93762"/>
            <a:ext cx="6353943"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49" y="6581001"/>
            <a:ext cx="8496945" cy="276999"/>
          </a:xfrm>
          <a:prstGeom prst="rect">
            <a:avLst/>
          </a:prstGeom>
        </p:spPr>
        <p:txBody>
          <a:bodyPr wrap="square">
            <a:spAutoFit/>
          </a:bodyPr>
          <a:lstStyle/>
          <a:p>
            <a:pPr algn="ctr"/>
            <a:r>
              <a:rPr lang="la-Latn" sz="1200" dirty="0"/>
              <a:t>https://agravery.com/uk/posts/show/po-dnipru-po-bugu-problemi-i-perspektivi-rozvitku-vodnogo-transportu</a:t>
            </a:r>
            <a:endParaRPr lang="uk-UA" sz="1200" dirty="0"/>
          </a:p>
        </p:txBody>
      </p:sp>
      <p:sp>
        <p:nvSpPr>
          <p:cNvPr id="5" name="Прямоугольник 4"/>
          <p:cNvSpPr/>
          <p:nvPr/>
        </p:nvSpPr>
        <p:spPr>
          <a:xfrm>
            <a:off x="6301692" y="690305"/>
            <a:ext cx="2790056" cy="4478149"/>
          </a:xfrm>
          <a:prstGeom prst="rect">
            <a:avLst/>
          </a:prstGeom>
          <a:solidFill>
            <a:schemeClr val="accent4">
              <a:lumMod val="20000"/>
              <a:lumOff val="80000"/>
            </a:schemeClr>
          </a:solidFill>
        </p:spPr>
        <p:txBody>
          <a:bodyPr wrap="square">
            <a:spAutoFit/>
          </a:bodyPr>
          <a:lstStyle/>
          <a:p>
            <a:pPr algn="ctr"/>
            <a:r>
              <a:rPr lang="uk-UA" sz="1500" dirty="0"/>
              <a:t>«Перевезення вантажів внутрішнім водним транспортом у світі є одним з найдешевших та найбільш екологічних видів вантажоперевезень. Проте Україна має занедбану річкову інфраструктуру та, маючи розгалужене річкове покриття, займає </a:t>
            </a:r>
            <a:r>
              <a:rPr lang="uk-UA" sz="1500" dirty="0" err="1"/>
              <a:t>аутсайдерські</a:t>
            </a:r>
            <a:r>
              <a:rPr lang="uk-UA" sz="1500" dirty="0"/>
              <a:t> позиції серед країн із найменшою часткою перевезень річками – менше 1%. Про стан справ та варіанти розвитку річкових перевезень» – в огляді Дослідницького центру логістичної компанії </a:t>
            </a:r>
            <a:r>
              <a:rPr lang="la-Latn" sz="1500" dirty="0"/>
              <a:t>ZAMMLER.</a:t>
            </a:r>
            <a:endParaRPr lang="uk-UA" sz="1500" dirty="0"/>
          </a:p>
        </p:txBody>
      </p:sp>
      <p:sp>
        <p:nvSpPr>
          <p:cNvPr id="6" name="Прямоугольник 5"/>
          <p:cNvSpPr/>
          <p:nvPr/>
        </p:nvSpPr>
        <p:spPr>
          <a:xfrm>
            <a:off x="2596" y="5196006"/>
            <a:ext cx="9180513" cy="1384995"/>
          </a:xfrm>
          <a:prstGeom prst="rect">
            <a:avLst/>
          </a:prstGeom>
          <a:solidFill>
            <a:schemeClr val="accent6">
              <a:lumMod val="20000"/>
              <a:lumOff val="80000"/>
            </a:schemeClr>
          </a:solidFill>
        </p:spPr>
        <p:txBody>
          <a:bodyPr wrap="square">
            <a:spAutoFit/>
          </a:bodyPr>
          <a:lstStyle/>
          <a:p>
            <a:pPr algn="just"/>
            <a:r>
              <a:rPr lang="ru-RU" sz="1400" dirty="0" err="1"/>
              <a:t>Територією</a:t>
            </a:r>
            <a:r>
              <a:rPr lang="ru-RU" sz="1400" dirty="0"/>
              <a:t> </a:t>
            </a:r>
            <a:r>
              <a:rPr lang="ru-RU" sz="1400" dirty="0" err="1"/>
              <a:t>Україні</a:t>
            </a:r>
            <a:r>
              <a:rPr lang="ru-RU" sz="1400" dirty="0"/>
              <a:t> проходить </a:t>
            </a:r>
            <a:r>
              <a:rPr lang="ru-RU" sz="1400" dirty="0" err="1"/>
              <a:t>близько</a:t>
            </a:r>
            <a:r>
              <a:rPr lang="ru-RU" sz="1400" dirty="0"/>
              <a:t> 4 тис. км </a:t>
            </a:r>
            <a:r>
              <a:rPr lang="ru-RU" sz="1400" dirty="0" err="1"/>
              <a:t>внутрішніх</a:t>
            </a:r>
            <a:r>
              <a:rPr lang="ru-RU" sz="1400" dirty="0"/>
              <a:t> </a:t>
            </a:r>
            <a:r>
              <a:rPr lang="ru-RU" sz="1400" dirty="0" err="1"/>
              <a:t>водних</a:t>
            </a:r>
            <a:r>
              <a:rPr lang="ru-RU" sz="1400" dirty="0"/>
              <a:t> </a:t>
            </a:r>
            <a:r>
              <a:rPr lang="ru-RU" sz="1400" dirty="0" err="1"/>
              <a:t>шляхів</a:t>
            </a:r>
            <a:r>
              <a:rPr lang="ru-RU" sz="1400" dirty="0"/>
              <a:t>, </a:t>
            </a:r>
            <a:r>
              <a:rPr lang="ru-RU" sz="1400" dirty="0" err="1"/>
              <a:t>якими</a:t>
            </a:r>
            <a:r>
              <a:rPr lang="ru-RU" sz="1400" dirty="0"/>
              <a:t>, </a:t>
            </a:r>
            <a:r>
              <a:rPr lang="ru-RU" sz="1400" dirty="0" err="1"/>
              <a:t>потенційно</a:t>
            </a:r>
            <a:r>
              <a:rPr lang="ru-RU" sz="1400" dirty="0"/>
              <a:t>, </a:t>
            </a:r>
            <a:r>
              <a:rPr lang="ru-RU" sz="1400" dirty="0" err="1"/>
              <a:t>можна</a:t>
            </a:r>
            <a:r>
              <a:rPr lang="ru-RU" sz="1400" dirty="0"/>
              <a:t> </a:t>
            </a:r>
            <a:r>
              <a:rPr lang="ru-RU" sz="1400" dirty="0" err="1"/>
              <a:t>здійснювати</a:t>
            </a:r>
            <a:r>
              <a:rPr lang="ru-RU" sz="1400" dirty="0"/>
              <a:t> </a:t>
            </a:r>
            <a:r>
              <a:rPr lang="ru-RU" sz="1400" dirty="0" err="1"/>
              <a:t>перевезення</a:t>
            </a:r>
            <a:r>
              <a:rPr lang="ru-RU" sz="1400" dirty="0"/>
              <a:t> </a:t>
            </a:r>
            <a:r>
              <a:rPr lang="ru-RU" sz="1400" dirty="0" err="1"/>
              <a:t>вантажів</a:t>
            </a:r>
            <a:r>
              <a:rPr lang="ru-RU" sz="1400" dirty="0"/>
              <a:t>. На </a:t>
            </a:r>
            <a:r>
              <a:rPr lang="ru-RU" sz="1400" dirty="0" err="1"/>
              <a:t>сьогодні</a:t>
            </a:r>
            <a:r>
              <a:rPr lang="ru-RU" sz="1400" dirty="0"/>
              <a:t> </a:t>
            </a:r>
            <a:r>
              <a:rPr lang="ru-RU" sz="1400" dirty="0" err="1"/>
              <a:t>транспортування</a:t>
            </a:r>
            <a:r>
              <a:rPr lang="ru-RU" sz="1400" dirty="0"/>
              <a:t> </a:t>
            </a:r>
            <a:r>
              <a:rPr lang="ru-RU" sz="1400" dirty="0" err="1"/>
              <a:t>здійснюється</a:t>
            </a:r>
            <a:r>
              <a:rPr lang="ru-RU" sz="1400" dirty="0"/>
              <a:t> по </a:t>
            </a:r>
            <a:r>
              <a:rPr lang="ru-RU" sz="1400" dirty="0" err="1"/>
              <a:t>Дніпру</a:t>
            </a:r>
            <a:r>
              <a:rPr lang="ru-RU" sz="1400" dirty="0"/>
              <a:t>, Дунаю та </a:t>
            </a:r>
            <a:r>
              <a:rPr lang="ru-RU" sz="1400" dirty="0" err="1"/>
              <a:t>Південному</a:t>
            </a:r>
            <a:r>
              <a:rPr lang="ru-RU" sz="1400" dirty="0"/>
              <a:t> Бугу. За </a:t>
            </a:r>
            <a:r>
              <a:rPr lang="ru-RU" sz="1400" dirty="0" err="1"/>
              <a:t>даними</a:t>
            </a:r>
            <a:r>
              <a:rPr lang="ru-RU" sz="1400" dirty="0"/>
              <a:t> </a:t>
            </a:r>
            <a:r>
              <a:rPr lang="ru-RU" sz="1400" dirty="0" err="1"/>
              <a:t>Державної</a:t>
            </a:r>
            <a:r>
              <a:rPr lang="ru-RU" sz="1400" dirty="0"/>
              <a:t> </a:t>
            </a:r>
            <a:r>
              <a:rPr lang="ru-RU" sz="1400" dirty="0" err="1"/>
              <a:t>служби</a:t>
            </a:r>
            <a:r>
              <a:rPr lang="ru-RU" sz="1400" dirty="0"/>
              <a:t> статистики, 90% </a:t>
            </a:r>
            <a:r>
              <a:rPr lang="ru-RU" sz="1400" dirty="0" err="1"/>
              <a:t>транспортних</a:t>
            </a:r>
            <a:r>
              <a:rPr lang="ru-RU" sz="1400" dirty="0"/>
              <a:t> </a:t>
            </a:r>
            <a:r>
              <a:rPr lang="ru-RU" sz="1400" dirty="0" err="1"/>
              <a:t>перевезень</a:t>
            </a:r>
            <a:r>
              <a:rPr lang="ru-RU" sz="1400" dirty="0"/>
              <a:t> </a:t>
            </a:r>
            <a:r>
              <a:rPr lang="ru-RU" sz="1400" dirty="0" err="1"/>
              <a:t>припадає</a:t>
            </a:r>
            <a:r>
              <a:rPr lang="ru-RU" sz="1400" dirty="0"/>
              <a:t> на </a:t>
            </a:r>
            <a:r>
              <a:rPr lang="ru-RU" sz="1400" dirty="0" err="1"/>
              <a:t>Дніпро</a:t>
            </a:r>
            <a:r>
              <a:rPr lang="ru-RU" sz="1400" dirty="0"/>
              <a:t>. </a:t>
            </a:r>
            <a:r>
              <a:rPr lang="ru-RU" sz="1400" dirty="0" err="1"/>
              <a:t>Протяжність</a:t>
            </a:r>
            <a:r>
              <a:rPr lang="ru-RU" sz="1400" dirty="0"/>
              <a:t> </a:t>
            </a:r>
            <a:r>
              <a:rPr lang="ru-RU" sz="1400" dirty="0" err="1"/>
              <a:t>водних</a:t>
            </a:r>
            <a:r>
              <a:rPr lang="ru-RU" sz="1400" dirty="0"/>
              <a:t> </a:t>
            </a:r>
            <a:r>
              <a:rPr lang="ru-RU" sz="1400" dirty="0" err="1"/>
              <a:t>шляхів</a:t>
            </a:r>
            <a:r>
              <a:rPr lang="ru-RU" sz="1400" dirty="0"/>
              <a:t>, </a:t>
            </a:r>
            <a:r>
              <a:rPr lang="ru-RU" sz="1400" dirty="0" err="1"/>
              <a:t>якими</a:t>
            </a:r>
            <a:r>
              <a:rPr lang="ru-RU" sz="1400" dirty="0"/>
              <a:t> </a:t>
            </a:r>
            <a:r>
              <a:rPr lang="ru-RU" sz="1400" dirty="0" err="1"/>
              <a:t>здійснюється</a:t>
            </a:r>
            <a:r>
              <a:rPr lang="ru-RU" sz="1400" dirty="0"/>
              <a:t> </a:t>
            </a:r>
            <a:r>
              <a:rPr lang="ru-RU" sz="1400" dirty="0" err="1"/>
              <a:t>судноплавство</a:t>
            </a:r>
            <a:r>
              <a:rPr lang="ru-RU" sz="1400" dirty="0"/>
              <a:t>, </a:t>
            </a:r>
            <a:r>
              <a:rPr lang="ru-RU" sz="1400" dirty="0" err="1"/>
              <a:t>порівняно</a:t>
            </a:r>
            <a:r>
              <a:rPr lang="ru-RU" sz="1400" dirty="0"/>
              <a:t> </a:t>
            </a:r>
            <a:r>
              <a:rPr lang="ru-RU" sz="1400" dirty="0" err="1"/>
              <a:t>із</a:t>
            </a:r>
            <a:r>
              <a:rPr lang="ru-RU" sz="1400" dirty="0"/>
              <a:t> 1990 роком </a:t>
            </a:r>
            <a:r>
              <a:rPr lang="ru-RU" sz="1400" dirty="0" err="1"/>
              <a:t>скоротилась</a:t>
            </a:r>
            <a:r>
              <a:rPr lang="ru-RU" sz="1400" dirty="0"/>
              <a:t> </a:t>
            </a:r>
            <a:r>
              <a:rPr lang="ru-RU" sz="1400" dirty="0" err="1"/>
              <a:t>майже</a:t>
            </a:r>
            <a:r>
              <a:rPr lang="ru-RU" sz="1400" dirty="0"/>
              <a:t> </a:t>
            </a:r>
            <a:r>
              <a:rPr lang="ru-RU" sz="1400" dirty="0" err="1"/>
              <a:t>вдвічі</a:t>
            </a:r>
            <a:r>
              <a:rPr lang="ru-RU" sz="1400" dirty="0"/>
              <a:t> – з 4 тис. км  до 2,1 тис. км. А </a:t>
            </a:r>
            <a:r>
              <a:rPr lang="ru-RU" sz="1400" dirty="0" err="1"/>
              <a:t>протяжність</a:t>
            </a:r>
            <a:r>
              <a:rPr lang="ru-RU" sz="1400" dirty="0"/>
              <a:t> </a:t>
            </a:r>
            <a:r>
              <a:rPr lang="ru-RU" sz="1400" dirty="0" err="1"/>
              <a:t>водних</a:t>
            </a:r>
            <a:r>
              <a:rPr lang="ru-RU" sz="1400" dirty="0"/>
              <a:t> </a:t>
            </a:r>
            <a:r>
              <a:rPr lang="ru-RU" sz="1400" dirty="0" err="1"/>
              <a:t>шляхів</a:t>
            </a:r>
            <a:r>
              <a:rPr lang="ru-RU" sz="1400" dirty="0"/>
              <a:t>  </a:t>
            </a:r>
            <a:r>
              <a:rPr lang="ru-RU" sz="1400" dirty="0" err="1"/>
              <a:t>із</a:t>
            </a:r>
            <a:r>
              <a:rPr lang="ru-RU" sz="1400" dirty="0"/>
              <a:t> </a:t>
            </a:r>
            <a:r>
              <a:rPr lang="ru-RU" sz="1400" dirty="0" err="1"/>
              <a:t>гарантованими</a:t>
            </a:r>
            <a:r>
              <a:rPr lang="ru-RU" sz="1400" dirty="0"/>
              <a:t> </a:t>
            </a:r>
            <a:r>
              <a:rPr lang="ru-RU" sz="1400" dirty="0" err="1"/>
              <a:t>глибинами</a:t>
            </a:r>
            <a:r>
              <a:rPr lang="ru-RU" sz="1400" dirty="0"/>
              <a:t> </a:t>
            </a:r>
            <a:r>
              <a:rPr lang="ru-RU" sz="1400" dirty="0" err="1"/>
              <a:t>скоротилася</a:t>
            </a:r>
            <a:r>
              <a:rPr lang="ru-RU" sz="1400" dirty="0"/>
              <a:t> з 3,1 тис. км до 1,2 тис. км.</a:t>
            </a:r>
            <a:endParaRPr lang="uk-UA" sz="1400" dirty="0"/>
          </a:p>
        </p:txBody>
      </p:sp>
    </p:spTree>
    <p:extLst>
      <p:ext uri="{BB962C8B-B14F-4D97-AF65-F5344CB8AC3E}">
        <p14:creationId xmlns:p14="http://schemas.microsoft.com/office/powerpoint/2010/main" val="2641786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2"/>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52</a:t>
            </a:fld>
            <a:endParaRPr lang="hu-HU"/>
          </a:p>
        </p:txBody>
      </p:sp>
      <p:pic>
        <p:nvPicPr>
          <p:cNvPr id="15362" name="Picture 2" descr="https://focus.ua/files/2017/txt/07/10/ia1.jpg"/>
          <p:cNvPicPr>
            <a:picLocks noChangeAspect="1" noChangeArrowheads="1"/>
          </p:cNvPicPr>
          <p:nvPr/>
        </p:nvPicPr>
        <p:blipFill rotWithShape="1">
          <a:blip r:embed="rId3">
            <a:extLst>
              <a:ext uri="{28A0092B-C50C-407E-A947-70E740481C1C}">
                <a14:useLocalDpi xmlns:a14="http://schemas.microsoft.com/office/drawing/2010/main" val="0"/>
              </a:ext>
            </a:extLst>
          </a:blip>
          <a:srcRect t="4115" r="4339"/>
          <a:stretch/>
        </p:blipFill>
        <p:spPr bwMode="auto">
          <a:xfrm>
            <a:off x="-1" y="689449"/>
            <a:ext cx="9113233" cy="616855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249487" y="-3049"/>
            <a:ext cx="6894513" cy="692497"/>
          </a:xfrm>
          <a:prstGeom prst="rect">
            <a:avLst/>
          </a:prstGeom>
          <a:solidFill>
            <a:schemeClr val="accent5">
              <a:lumMod val="40000"/>
              <a:lumOff val="60000"/>
            </a:schemeClr>
          </a:solidFill>
        </p:spPr>
        <p:txBody>
          <a:bodyPr wrap="square">
            <a:spAutoFit/>
          </a:bodyPr>
          <a:lstStyle/>
          <a:p>
            <a:pPr algn="ctr"/>
            <a:r>
              <a:rPr lang="ru-RU" sz="2800" b="1" dirty="0" err="1">
                <a:latin typeface="Times New Roman" panose="02020603050405020304" pitchFamily="18" charset="0"/>
                <a:ea typeface="Calibri" panose="020F0502020204030204" pitchFamily="34" charset="0"/>
              </a:rPr>
              <a:t>Рекреаційний</a:t>
            </a:r>
            <a:r>
              <a:rPr lang="ru-RU" sz="2800" b="1" dirty="0">
                <a:latin typeface="Times New Roman" panose="02020603050405020304" pitchFamily="18" charset="0"/>
                <a:ea typeface="Calibri" panose="020F0502020204030204" pitchFamily="34" charset="0"/>
              </a:rPr>
              <a:t> </a:t>
            </a:r>
            <a:r>
              <a:rPr lang="ru-RU" sz="2800" b="1" dirty="0" err="1">
                <a:latin typeface="Times New Roman" panose="02020603050405020304" pitchFamily="18" charset="0"/>
                <a:ea typeface="Calibri" panose="020F0502020204030204" pitchFamily="34" charset="0"/>
              </a:rPr>
              <a:t>потенціал</a:t>
            </a:r>
            <a:r>
              <a:rPr lang="ru-RU" sz="2800" b="1" dirty="0">
                <a:latin typeface="Times New Roman" panose="02020603050405020304" pitchFamily="18" charset="0"/>
                <a:ea typeface="Calibri" panose="020F0502020204030204" pitchFamily="34" charset="0"/>
              </a:rPr>
              <a:t> </a:t>
            </a:r>
            <a:r>
              <a:rPr lang="ru-RU" sz="2800" b="1" dirty="0" err="1">
                <a:latin typeface="Times New Roman" panose="02020603050405020304" pitchFamily="18" charset="0"/>
                <a:ea typeface="Calibri" panose="020F0502020204030204" pitchFamily="34" charset="0"/>
              </a:rPr>
              <a:t>України</a:t>
            </a:r>
            <a:endParaRPr lang="ru-RU" sz="2800" b="1" dirty="0">
              <a:latin typeface="Times New Roman" panose="02020603050405020304" pitchFamily="18" charset="0"/>
              <a:ea typeface="Calibri" panose="020F0502020204030204" pitchFamily="34" charset="0"/>
            </a:endParaRPr>
          </a:p>
          <a:p>
            <a:pPr algn="ctr"/>
            <a:endParaRPr lang="en-US" sz="1100" dirty="0"/>
          </a:p>
        </p:txBody>
      </p:sp>
    </p:spTree>
    <p:extLst>
      <p:ext uri="{BB962C8B-B14F-4D97-AF65-F5344CB8AC3E}">
        <p14:creationId xmlns:p14="http://schemas.microsoft.com/office/powerpoint/2010/main" val="1863801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7"/>
            <a:ext cx="2249487" cy="7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53</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830997"/>
          </a:xfrm>
          <a:prstGeom prst="rect">
            <a:avLst/>
          </a:prstGeom>
          <a:solidFill>
            <a:schemeClr val="accent5">
              <a:lumMod val="20000"/>
              <a:lumOff val="80000"/>
            </a:schemeClr>
          </a:solidFill>
        </p:spPr>
        <p:txBody>
          <a:bodyPr wrap="square">
            <a:spAutoFit/>
          </a:bodyPr>
          <a:lstStyle/>
          <a:p>
            <a:pPr algn="ctr"/>
            <a:r>
              <a:rPr lang="ru-RU" sz="2400" dirty="0" err="1"/>
              <a:t>Міністерство</a:t>
            </a:r>
            <a:r>
              <a:rPr lang="ru-RU" sz="2400" dirty="0"/>
              <a:t> </a:t>
            </a:r>
            <a:r>
              <a:rPr lang="ru-RU" sz="2400" dirty="0" err="1"/>
              <a:t>екології</a:t>
            </a:r>
            <a:r>
              <a:rPr lang="ru-RU" sz="2400" dirty="0"/>
              <a:t> та </a:t>
            </a:r>
            <a:r>
              <a:rPr lang="ru-RU" sz="2400" dirty="0" err="1"/>
              <a:t>водних</a:t>
            </a:r>
            <a:r>
              <a:rPr lang="ru-RU" sz="2400" dirty="0"/>
              <a:t> </a:t>
            </a:r>
            <a:r>
              <a:rPr lang="ru-RU" sz="2400" dirty="0" err="1"/>
              <a:t>ресурсів</a:t>
            </a:r>
            <a:r>
              <a:rPr lang="ru-RU" sz="2400" dirty="0"/>
              <a:t> </a:t>
            </a:r>
            <a:r>
              <a:rPr lang="ru-RU" sz="2400" dirty="0" err="1"/>
              <a:t>України</a:t>
            </a:r>
            <a:r>
              <a:rPr lang="ru-RU" sz="2400" dirty="0"/>
              <a:t> </a:t>
            </a:r>
            <a:r>
              <a:rPr lang="ru-RU" sz="2400" dirty="0" err="1"/>
              <a:t>розробило</a:t>
            </a:r>
            <a:r>
              <a:rPr lang="ru-RU" sz="2400" dirty="0"/>
              <a:t> проект "</a:t>
            </a:r>
            <a:r>
              <a:rPr lang="ru-RU" sz="2400" dirty="0" err="1"/>
              <a:t>Зеленої</a:t>
            </a:r>
            <a:r>
              <a:rPr lang="ru-RU" sz="2400" dirty="0"/>
              <a:t> книги"</a:t>
            </a:r>
            <a:endParaRPr lang="uk-UA" sz="2400" dirty="0"/>
          </a:p>
        </p:txBody>
      </p:sp>
      <p:sp>
        <p:nvSpPr>
          <p:cNvPr id="13" name="Прямоугольник 12"/>
          <p:cNvSpPr/>
          <p:nvPr/>
        </p:nvSpPr>
        <p:spPr>
          <a:xfrm>
            <a:off x="1695477" y="6577982"/>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http://ec.europa.eu/environment/water/index_en.htm</a:t>
            </a:r>
          </a:p>
        </p:txBody>
      </p:sp>
      <p:pic>
        <p:nvPicPr>
          <p:cNvPr id="1026" name="Picture 2" descr="ÐÐ°ÑÑÐ¸Ð½ÐºÐ¸ Ð¿Ð¾ Ð·Ð°Ð¿ÑÐ¾ÑÑ ÐÐµÐ»ÑÐ½Ð°Ñ ÐºÐ½Ð¸Ð³Ð° Ð£ÐºÑÐ°ÑÐ½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65590"/>
            <a:ext cx="2736304" cy="263106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851920" y="833092"/>
            <a:ext cx="5295877" cy="3139321"/>
          </a:xfrm>
          <a:prstGeom prst="rect">
            <a:avLst/>
          </a:prstGeom>
          <a:solidFill>
            <a:schemeClr val="accent4">
              <a:lumMod val="20000"/>
              <a:lumOff val="80000"/>
            </a:schemeClr>
          </a:solidFill>
        </p:spPr>
        <p:txBody>
          <a:bodyPr wrap="square">
            <a:spAutoFit/>
          </a:bodyPr>
          <a:lstStyle/>
          <a:p>
            <a:pPr indent="361950" algn="just"/>
            <a:r>
              <a:rPr lang="ru-RU" b="1" dirty="0">
                <a:latin typeface="Times New Roman" pitchFamily="18" charset="0"/>
                <a:cs typeface="Times New Roman" pitchFamily="18" charset="0"/>
              </a:rPr>
              <a:t>На </a:t>
            </a:r>
            <a:r>
              <a:rPr lang="ru-RU" b="1" dirty="0" err="1">
                <a:latin typeface="Times New Roman" pitchFamily="18" charset="0"/>
                <a:cs typeface="Times New Roman" pitchFamily="18" charset="0"/>
              </a:rPr>
              <a:t>основі</a:t>
            </a:r>
            <a:r>
              <a:rPr lang="ru-RU" b="1" dirty="0">
                <a:latin typeface="Times New Roman" pitchFamily="18" charset="0"/>
                <a:cs typeface="Times New Roman" pitchFamily="18" charset="0"/>
              </a:rPr>
              <a:t> документу </a:t>
            </a:r>
            <a:r>
              <a:rPr lang="ru-RU" b="1" dirty="0" err="1">
                <a:latin typeface="Times New Roman" pitchFamily="18" charset="0"/>
                <a:cs typeface="Times New Roman" pitchFamily="18" charset="0"/>
              </a:rPr>
              <a:t>передбачається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розробка</a:t>
            </a:r>
            <a:r>
              <a:rPr lang="ru-RU" b="1" dirty="0">
                <a:latin typeface="Times New Roman" pitchFamily="18" charset="0"/>
                <a:cs typeface="Times New Roman" pitchFamily="18" charset="0"/>
              </a:rPr>
              <a:t> проекту правового акту </a:t>
            </a:r>
            <a:r>
              <a:rPr lang="ru-RU" b="1" dirty="0" err="1">
                <a:latin typeface="Times New Roman" pitchFamily="18" charset="0"/>
                <a:cs typeface="Times New Roman" pitchFamily="18" charset="0"/>
              </a:rPr>
              <a:t>Стратегія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водної</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політики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України</a:t>
            </a:r>
            <a:r>
              <a:rPr lang="ru-RU" b="1" dirty="0">
                <a:latin typeface="Times New Roman" pitchFamily="18" charset="0"/>
                <a:cs typeface="Times New Roman" pitchFamily="18" charset="0"/>
              </a:rPr>
              <a:t> та </a:t>
            </a:r>
            <a:r>
              <a:rPr lang="ru-RU" b="1" dirty="0" err="1">
                <a:latin typeface="Times New Roman" pitchFamily="18" charset="0"/>
                <a:cs typeface="Times New Roman" pitchFamily="18" charset="0"/>
              </a:rPr>
              <a:t>відповідної</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політичної</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пропозиції</a:t>
            </a:r>
            <a:r>
              <a:rPr lang="ru-RU" b="1" dirty="0">
                <a:latin typeface="Times New Roman" pitchFamily="18" charset="0"/>
                <a:cs typeface="Times New Roman" pitchFamily="18" charset="0"/>
              </a:rPr>
              <a:t> з метою </a:t>
            </a:r>
            <a:r>
              <a:rPr lang="ru-RU" b="1" dirty="0" err="1">
                <a:latin typeface="Times New Roman" pitchFamily="18" charset="0"/>
                <a:cs typeface="Times New Roman" pitchFamily="18" charset="0"/>
              </a:rPr>
              <a:t>їх</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подання</a:t>
            </a:r>
            <a:r>
              <a:rPr lang="ru-RU" b="1" dirty="0">
                <a:latin typeface="Times New Roman" pitchFamily="18" charset="0"/>
                <a:cs typeface="Times New Roman" pitchFamily="18" charset="0"/>
              </a:rPr>
              <a:t> на </a:t>
            </a:r>
            <a:r>
              <a:rPr lang="ru-RU" b="1" dirty="0" err="1">
                <a:latin typeface="Times New Roman" pitchFamily="18" charset="0"/>
                <a:cs typeface="Times New Roman" pitchFamily="18" charset="0"/>
              </a:rPr>
              <a:t>розгляд</a:t>
            </a:r>
            <a:r>
              <a:rPr lang="ru-RU" b="1" dirty="0">
                <a:latin typeface="Times New Roman" pitchFamily="18" charset="0"/>
                <a:cs typeface="Times New Roman" pitchFamily="18" charset="0"/>
              </a:rPr>
              <a:t> і </a:t>
            </a:r>
            <a:r>
              <a:rPr lang="ru-RU" b="1" dirty="0" err="1">
                <a:latin typeface="Times New Roman" pitchFamily="18" charset="0"/>
                <a:cs typeface="Times New Roman" pitchFamily="18" charset="0"/>
              </a:rPr>
              <a:t>затвердження</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Кабінетом</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Міністрів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України</a:t>
            </a:r>
            <a:r>
              <a:rPr lang="ru-RU" b="1" dirty="0">
                <a:latin typeface="Times New Roman" pitchFamily="18" charset="0"/>
                <a:cs typeface="Times New Roman" pitchFamily="18" charset="0"/>
              </a:rPr>
              <a:t>. </a:t>
            </a:r>
          </a:p>
          <a:p>
            <a:pPr indent="361950" algn="just"/>
            <a:r>
              <a:rPr lang="ru-RU" dirty="0">
                <a:latin typeface="Times New Roman" pitchFamily="18" charset="0"/>
                <a:cs typeface="Times New Roman" pitchFamily="18" charset="0"/>
              </a:rPr>
              <a:t>«Зелена Книга» (</a:t>
            </a:r>
            <a:r>
              <a:rPr lang="la-Latn" dirty="0">
                <a:latin typeface="Times New Roman" pitchFamily="18" charset="0"/>
                <a:cs typeface="Times New Roman" pitchFamily="18" charset="0"/>
              </a:rPr>
              <a:t>Green Paper) – </a:t>
            </a:r>
            <a:r>
              <a:rPr lang="ru-RU" dirty="0">
                <a:latin typeface="Times New Roman" pitchFamily="18" charset="0"/>
                <a:cs typeface="Times New Roman" pitchFamily="18" charset="0"/>
              </a:rPr>
              <a:t>документ, де в </a:t>
            </a:r>
            <a:r>
              <a:rPr lang="ru-RU" dirty="0" err="1">
                <a:latin typeface="Times New Roman" pitchFamily="18" charset="0"/>
                <a:cs typeface="Times New Roman" pitchFamily="18" charset="0"/>
              </a:rPr>
              <a:t>загальному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вигляді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містяться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бачення</a:t>
            </a:r>
            <a:r>
              <a:rPr lang="ru-RU" dirty="0">
                <a:latin typeface="Times New Roman" pitchFamily="18" charset="0"/>
                <a:cs typeface="Times New Roman" pitchFamily="18" charset="0"/>
              </a:rPr>
              <a:t> проблем, на </a:t>
            </a:r>
            <a:r>
              <a:rPr lang="ru-RU" dirty="0" err="1">
                <a:latin typeface="Times New Roman" pitchFamily="18" charset="0"/>
                <a:cs typeface="Times New Roman" pitchFamily="18" charset="0"/>
              </a:rPr>
              <a:t>вирішення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яких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має</a:t>
            </a:r>
            <a:r>
              <a:rPr lang="ru-RU" dirty="0">
                <a:latin typeface="Times New Roman" pitchFamily="18" charset="0"/>
                <a:cs typeface="Times New Roman" pitchFamily="18" charset="0"/>
              </a:rPr>
              <a:t> бути </a:t>
            </a:r>
            <a:r>
              <a:rPr lang="ru-RU" dirty="0" err="1">
                <a:latin typeface="Times New Roman" pitchFamily="18" charset="0"/>
                <a:cs typeface="Times New Roman" pitchFamily="18" charset="0"/>
              </a:rPr>
              <a:t>спрямована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відповідна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політика</a:t>
            </a:r>
            <a:r>
              <a:rPr lang="ru-RU" dirty="0">
                <a:latin typeface="Times New Roman" pitchFamily="18" charset="0"/>
                <a:cs typeface="Times New Roman" pitchFamily="18" charset="0"/>
              </a:rPr>
              <a:t> як основа для </a:t>
            </a:r>
            <a:r>
              <a:rPr lang="ru-RU" dirty="0" err="1">
                <a:latin typeface="Times New Roman" pitchFamily="18" charset="0"/>
                <a:cs typeface="Times New Roman" pitchFamily="18" charset="0"/>
              </a:rPr>
              <a:t>проведення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консультації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стейкголдерами</a:t>
            </a:r>
            <a:r>
              <a:rPr lang="ru-RU" dirty="0">
                <a:latin typeface="Times New Roman" pitchFamily="18" charset="0"/>
                <a:cs typeface="Times New Roman" pitchFamily="18" charset="0"/>
              </a:rPr>
              <a:t>.</a:t>
            </a:r>
          </a:p>
        </p:txBody>
      </p:sp>
      <p:sp>
        <p:nvSpPr>
          <p:cNvPr id="10" name="Прямоугольник 9"/>
          <p:cNvSpPr/>
          <p:nvPr/>
        </p:nvSpPr>
        <p:spPr>
          <a:xfrm>
            <a:off x="7202" y="4002958"/>
            <a:ext cx="7805158" cy="2585323"/>
          </a:xfrm>
          <a:prstGeom prst="rect">
            <a:avLst/>
          </a:prstGeom>
          <a:solidFill>
            <a:schemeClr val="accent6">
              <a:lumMod val="20000"/>
              <a:lumOff val="80000"/>
            </a:schemeClr>
          </a:solidFill>
        </p:spPr>
        <p:txBody>
          <a:bodyPr wrap="square">
            <a:spAutoFit/>
          </a:bodyPr>
          <a:lstStyle/>
          <a:p>
            <a:pPr algn="just"/>
            <a:r>
              <a:rPr lang="ru-RU" dirty="0"/>
              <a:t>Проект </a:t>
            </a:r>
            <a:r>
              <a:rPr lang="ru-RU" dirty="0" err="1"/>
              <a:t>Зеленої</a:t>
            </a:r>
            <a:r>
              <a:rPr lang="ru-RU" dirty="0"/>
              <a:t> книги: </a:t>
            </a:r>
            <a:r>
              <a:rPr lang="ru-RU" dirty="0" err="1"/>
              <a:t>Стратегія</a:t>
            </a:r>
            <a:r>
              <a:rPr lang="ru-RU" dirty="0"/>
              <a:t> </a:t>
            </a:r>
            <a:r>
              <a:rPr lang="ru-RU" dirty="0" err="1"/>
              <a:t>водної</a:t>
            </a:r>
            <a:r>
              <a:rPr lang="ru-RU" dirty="0"/>
              <a:t> </a:t>
            </a:r>
            <a:r>
              <a:rPr lang="ru-RU" dirty="0" err="1"/>
              <a:t>політики</a:t>
            </a:r>
            <a:r>
              <a:rPr lang="ru-RU" dirty="0"/>
              <a:t> </a:t>
            </a:r>
            <a:r>
              <a:rPr lang="ru-RU" dirty="0" err="1"/>
              <a:t>України</a:t>
            </a:r>
            <a:r>
              <a:rPr lang="ru-RU" dirty="0"/>
              <a:t> </a:t>
            </a:r>
            <a:r>
              <a:rPr lang="ru-RU" dirty="0" err="1"/>
              <a:t>ґрунтується</a:t>
            </a:r>
            <a:r>
              <a:rPr lang="ru-RU" dirty="0"/>
              <a:t> </a:t>
            </a:r>
            <a:r>
              <a:rPr lang="ru-RU" dirty="0" err="1"/>
              <a:t>базових</a:t>
            </a:r>
            <a:r>
              <a:rPr lang="ru-RU" dirty="0"/>
              <a:t> принципах:</a:t>
            </a:r>
          </a:p>
          <a:p>
            <a:r>
              <a:rPr lang="ru-RU" dirty="0"/>
              <a:t>-</a:t>
            </a:r>
            <a:r>
              <a:rPr lang="ru-RU" dirty="0" err="1"/>
              <a:t>інтегроване</a:t>
            </a:r>
            <a:r>
              <a:rPr lang="ru-RU" dirty="0"/>
              <a:t> </a:t>
            </a:r>
            <a:r>
              <a:rPr lang="ru-RU" dirty="0" err="1"/>
              <a:t>управління</a:t>
            </a:r>
            <a:r>
              <a:rPr lang="ru-RU" dirty="0"/>
              <a:t> </a:t>
            </a:r>
            <a:r>
              <a:rPr lang="ru-RU" dirty="0" err="1"/>
              <a:t>водними</a:t>
            </a:r>
            <a:r>
              <a:rPr lang="ru-RU" dirty="0"/>
              <a:t> ресурсами за </a:t>
            </a:r>
            <a:r>
              <a:rPr lang="ru-RU" dirty="0" err="1"/>
              <a:t>басейновим</a:t>
            </a:r>
            <a:r>
              <a:rPr lang="ru-RU" dirty="0"/>
              <a:t> принципом;</a:t>
            </a:r>
          </a:p>
          <a:p>
            <a:pPr algn="just"/>
            <a:r>
              <a:rPr lang="ru-RU" dirty="0"/>
              <a:t>-</a:t>
            </a:r>
            <a:r>
              <a:rPr lang="ru-RU" dirty="0" err="1"/>
              <a:t>запобігання</a:t>
            </a:r>
            <a:r>
              <a:rPr lang="ru-RU" dirty="0"/>
              <a:t> та </a:t>
            </a:r>
            <a:r>
              <a:rPr lang="ru-RU" dirty="0" err="1"/>
              <a:t>попередження</a:t>
            </a:r>
            <a:r>
              <a:rPr lang="ru-RU" dirty="0"/>
              <a:t> </a:t>
            </a:r>
            <a:r>
              <a:rPr lang="ru-RU" dirty="0" err="1"/>
              <a:t>виснаження</a:t>
            </a:r>
            <a:r>
              <a:rPr lang="ru-RU" dirty="0"/>
              <a:t> і </a:t>
            </a:r>
            <a:r>
              <a:rPr lang="ru-RU" dirty="0" err="1"/>
              <a:t>забруднення</a:t>
            </a:r>
            <a:r>
              <a:rPr lang="ru-RU" dirty="0"/>
              <a:t> </a:t>
            </a:r>
            <a:r>
              <a:rPr lang="ru-RU" dirty="0" err="1"/>
              <a:t>водних</a:t>
            </a:r>
            <a:r>
              <a:rPr lang="ru-RU" dirty="0"/>
              <a:t> </a:t>
            </a:r>
            <a:r>
              <a:rPr lang="ru-RU" dirty="0" err="1"/>
              <a:t>об’єктів</a:t>
            </a:r>
            <a:r>
              <a:rPr lang="ru-RU" dirty="0"/>
              <a:t>;</a:t>
            </a:r>
          </a:p>
          <a:p>
            <a:r>
              <a:rPr lang="ru-RU" dirty="0"/>
              <a:t>-</a:t>
            </a:r>
            <a:r>
              <a:rPr lang="ru-RU" dirty="0" err="1"/>
              <a:t>дотримання</a:t>
            </a:r>
            <a:r>
              <a:rPr lang="ru-RU" dirty="0"/>
              <a:t> принципу «</a:t>
            </a:r>
            <a:r>
              <a:rPr lang="ru-RU" dirty="0" err="1"/>
              <a:t>водокористувач</a:t>
            </a:r>
            <a:r>
              <a:rPr lang="ru-RU" dirty="0"/>
              <a:t> і </a:t>
            </a:r>
            <a:r>
              <a:rPr lang="ru-RU" dirty="0" err="1"/>
              <a:t>забруднювач</a:t>
            </a:r>
            <a:r>
              <a:rPr lang="ru-RU" dirty="0"/>
              <a:t> платить»;</a:t>
            </a:r>
          </a:p>
          <a:p>
            <a:pPr algn="just"/>
            <a:r>
              <a:rPr lang="ru-RU" dirty="0"/>
              <a:t>-</a:t>
            </a:r>
            <a:r>
              <a:rPr lang="ru-RU" dirty="0" err="1"/>
              <a:t>необхідності</a:t>
            </a:r>
            <a:r>
              <a:rPr lang="ru-RU" dirty="0"/>
              <a:t> </a:t>
            </a:r>
            <a:r>
              <a:rPr lang="ru-RU" dirty="0" err="1"/>
              <a:t>врахування</a:t>
            </a:r>
            <a:r>
              <a:rPr lang="ru-RU" dirty="0"/>
              <a:t> </a:t>
            </a:r>
            <a:r>
              <a:rPr lang="ru-RU" dirty="0" err="1"/>
              <a:t>сьогоденних</a:t>
            </a:r>
            <a:r>
              <a:rPr lang="ru-RU" dirty="0"/>
              <a:t> потреб при </a:t>
            </a:r>
            <a:r>
              <a:rPr lang="ru-RU" dirty="0" err="1"/>
              <a:t>управління</a:t>
            </a:r>
            <a:r>
              <a:rPr lang="ru-RU" dirty="0"/>
              <a:t> </a:t>
            </a:r>
            <a:r>
              <a:rPr lang="ru-RU" dirty="0" err="1"/>
              <a:t>водними</a:t>
            </a:r>
            <a:r>
              <a:rPr lang="ru-RU" dirty="0"/>
              <a:t> ресурсами без </a:t>
            </a:r>
            <a:r>
              <a:rPr lang="ru-RU" dirty="0" err="1"/>
              <a:t>завдання</a:t>
            </a:r>
            <a:r>
              <a:rPr lang="ru-RU" dirty="0"/>
              <a:t> </a:t>
            </a:r>
            <a:r>
              <a:rPr lang="ru-RU" dirty="0" err="1"/>
              <a:t>шкоди</a:t>
            </a:r>
            <a:r>
              <a:rPr lang="ru-RU" dirty="0"/>
              <a:t> </a:t>
            </a:r>
            <a:r>
              <a:rPr lang="ru-RU" dirty="0" err="1"/>
              <a:t>або</a:t>
            </a:r>
            <a:r>
              <a:rPr lang="ru-RU" dirty="0"/>
              <a:t> ж </a:t>
            </a:r>
            <a:r>
              <a:rPr lang="ru-RU" dirty="0" err="1"/>
              <a:t>можливих</a:t>
            </a:r>
            <a:r>
              <a:rPr lang="ru-RU" dirty="0"/>
              <a:t> </a:t>
            </a:r>
            <a:r>
              <a:rPr lang="ru-RU" dirty="0" err="1"/>
              <a:t>збитків</a:t>
            </a:r>
            <a:r>
              <a:rPr lang="ru-RU" dirty="0"/>
              <a:t> для </a:t>
            </a:r>
            <a:r>
              <a:rPr lang="ru-RU" dirty="0" err="1"/>
              <a:t>прийдешнього</a:t>
            </a:r>
            <a:r>
              <a:rPr lang="ru-RU" dirty="0"/>
              <a:t> </a:t>
            </a:r>
            <a:r>
              <a:rPr lang="ru-RU" dirty="0" err="1"/>
              <a:t>чи</a:t>
            </a:r>
            <a:r>
              <a:rPr lang="ru-RU" dirty="0"/>
              <a:t> </a:t>
            </a:r>
            <a:r>
              <a:rPr lang="ru-RU" dirty="0" err="1"/>
              <a:t>майбутніх</a:t>
            </a:r>
            <a:r>
              <a:rPr lang="ru-RU" dirty="0"/>
              <a:t> </a:t>
            </a:r>
            <a:r>
              <a:rPr lang="ru-RU" dirty="0" err="1"/>
              <a:t>поколінь</a:t>
            </a:r>
            <a:r>
              <a:rPr lang="ru-RU" dirty="0"/>
              <a:t>.</a:t>
            </a:r>
          </a:p>
        </p:txBody>
      </p:sp>
    </p:spTree>
    <p:extLst>
      <p:ext uri="{BB962C8B-B14F-4D97-AF65-F5344CB8AC3E}">
        <p14:creationId xmlns:p14="http://schemas.microsoft.com/office/powerpoint/2010/main" val="3683174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Таблица 3"/>
          <p:cNvGraphicFramePr>
            <a:graphicFrameLocks noGrp="1"/>
          </p:cNvGraphicFramePr>
          <p:nvPr>
            <p:extLst>
              <p:ext uri="{D42A27DB-BD31-4B8C-83A1-F6EECF244321}">
                <p14:modId xmlns:p14="http://schemas.microsoft.com/office/powerpoint/2010/main" val="1200012941"/>
              </p:ext>
            </p:extLst>
          </p:nvPr>
        </p:nvGraphicFramePr>
        <p:xfrm>
          <a:off x="0" y="908720"/>
          <a:ext cx="9144000" cy="6048672"/>
        </p:xfrm>
        <a:graphic>
          <a:graphicData uri="http://schemas.openxmlformats.org/drawingml/2006/table">
            <a:tbl>
              <a:tblPr firstRow="1" firstCol="1" bandRow="1">
                <a:tableStyleId>{5C22544A-7EE6-4342-B048-85BDC9FD1C3A}</a:tableStyleId>
              </a:tblPr>
              <a:tblGrid>
                <a:gridCol w="9144000">
                  <a:extLst>
                    <a:ext uri="{9D8B030D-6E8A-4147-A177-3AD203B41FA5}">
                      <a16:colId xmlns:a16="http://schemas.microsoft.com/office/drawing/2014/main" val="3164000984"/>
                    </a:ext>
                  </a:extLst>
                </a:gridCol>
              </a:tblGrid>
              <a:tr h="6048672">
                <a:tc>
                  <a:txBody>
                    <a:bodyPr/>
                    <a:lstStyle/>
                    <a:p>
                      <a:pPr marL="714375" marR="764540" indent="-531813" algn="ctr">
                        <a:lnSpc>
                          <a:spcPct val="107000"/>
                        </a:lnSpc>
                        <a:spcAft>
                          <a:spcPts val="0"/>
                        </a:spcAft>
                      </a:pPr>
                      <a:r>
                        <a:rPr lang="uk-UA" sz="2800" dirty="0">
                          <a:solidFill>
                            <a:srgbClr val="FFFF00"/>
                          </a:solidFill>
                          <a:effectLst/>
                        </a:rPr>
                        <a:t>Контрольні питання: </a:t>
                      </a:r>
                    </a:p>
                    <a:p>
                      <a:pPr marL="714375" marR="764540" indent="-531813" algn="ctr">
                        <a:lnSpc>
                          <a:spcPct val="107000"/>
                        </a:lnSpc>
                        <a:spcAft>
                          <a:spcPts val="0"/>
                        </a:spcAft>
                      </a:pPr>
                      <a:endParaRPr lang="uk-UA" sz="2800" dirty="0">
                        <a:solidFill>
                          <a:srgbClr val="FFFF00"/>
                        </a:solidFill>
                        <a:effectLst/>
                      </a:endParaRP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У чому полягає </a:t>
                      </a:r>
                      <a:r>
                        <a:rPr kumimoji="0" lang="ru-RU" sz="1800" b="1" kern="1200" dirty="0" err="1">
                          <a:solidFill>
                            <a:schemeClr val="lt1"/>
                          </a:solidFill>
                          <a:effectLst/>
                          <a:latin typeface="+mn-lt"/>
                          <a:ea typeface="+mn-ea"/>
                          <a:cs typeface="+mn-cs"/>
                        </a:rPr>
                        <a:t>історичний</a:t>
                      </a:r>
                      <a:r>
                        <a:rPr kumimoji="0" lang="ru-RU" sz="1800" b="1" kern="1200" dirty="0">
                          <a:solidFill>
                            <a:schemeClr val="lt1"/>
                          </a:solidFill>
                          <a:effectLst/>
                          <a:latin typeface="+mn-lt"/>
                          <a:ea typeface="+mn-ea"/>
                          <a:cs typeface="+mn-cs"/>
                        </a:rPr>
                        <a:t> аспект </a:t>
                      </a:r>
                      <a:r>
                        <a:rPr kumimoji="0" lang="ru-RU" sz="1800" b="1" kern="1200" dirty="0" err="1">
                          <a:solidFill>
                            <a:schemeClr val="lt1"/>
                          </a:solidFill>
                          <a:effectLst/>
                          <a:latin typeface="+mn-lt"/>
                          <a:ea typeface="+mn-ea"/>
                          <a:cs typeface="+mn-cs"/>
                        </a:rPr>
                        <a:t>міжнародних</a:t>
                      </a:r>
                      <a:r>
                        <a:rPr kumimoji="0" lang="ru-RU" sz="1800" b="1" kern="1200" dirty="0">
                          <a:solidFill>
                            <a:schemeClr val="lt1"/>
                          </a:solidFill>
                          <a:effectLst/>
                          <a:latin typeface="+mn-lt"/>
                          <a:ea typeface="+mn-ea"/>
                          <a:cs typeface="+mn-cs"/>
                        </a:rPr>
                        <a:t> </a:t>
                      </a:r>
                      <a:r>
                        <a:rPr kumimoji="0" lang="ru-RU" sz="1800" b="1" kern="1200" dirty="0" err="1">
                          <a:solidFill>
                            <a:schemeClr val="lt1"/>
                          </a:solidFill>
                          <a:effectLst/>
                          <a:latin typeface="+mn-lt"/>
                          <a:ea typeface="+mn-ea"/>
                          <a:cs typeface="+mn-cs"/>
                        </a:rPr>
                        <a:t>угод</a:t>
                      </a:r>
                      <a:r>
                        <a:rPr kumimoji="0" lang="ru-RU" sz="1800" b="1" kern="1200" dirty="0">
                          <a:solidFill>
                            <a:schemeClr val="lt1"/>
                          </a:solidFill>
                          <a:effectLst/>
                          <a:latin typeface="+mn-lt"/>
                          <a:ea typeface="+mn-ea"/>
                          <a:cs typeface="+mn-cs"/>
                        </a:rPr>
                        <a:t> з </a:t>
                      </a:r>
                      <a:r>
                        <a:rPr kumimoji="0" lang="ru-RU" sz="1800" b="1" kern="1200" dirty="0" err="1">
                          <a:solidFill>
                            <a:schemeClr val="lt1"/>
                          </a:solidFill>
                          <a:effectLst/>
                          <a:latin typeface="+mn-lt"/>
                          <a:ea typeface="+mn-ea"/>
                          <a:cs typeface="+mn-cs"/>
                        </a:rPr>
                        <a:t>регулювання</a:t>
                      </a:r>
                      <a:r>
                        <a:rPr kumimoji="0" lang="ru-RU" sz="1800" b="1" kern="1200" dirty="0">
                          <a:solidFill>
                            <a:schemeClr val="lt1"/>
                          </a:solidFill>
                          <a:effectLst/>
                          <a:latin typeface="+mn-lt"/>
                          <a:ea typeface="+mn-ea"/>
                          <a:cs typeface="+mn-cs"/>
                        </a:rPr>
                        <a:t> </a:t>
                      </a:r>
                      <a:r>
                        <a:rPr kumimoji="0" lang="uk-UA" sz="1800" b="1" kern="1200" dirty="0">
                          <a:solidFill>
                            <a:schemeClr val="lt1"/>
                          </a:solidFill>
                          <a:effectLst/>
                          <a:latin typeface="+mn-lt"/>
                          <a:ea typeface="+mn-ea"/>
                          <a:cs typeface="+mn-cs"/>
                        </a:rPr>
                        <a:t>м</a:t>
                      </a:r>
                      <a:r>
                        <a:rPr kumimoji="0" lang="ru-RU" sz="1800" b="1" kern="1200" dirty="0" err="1">
                          <a:solidFill>
                            <a:schemeClr val="lt1"/>
                          </a:solidFill>
                          <a:effectLst/>
                          <a:latin typeface="+mn-lt"/>
                          <a:ea typeface="+mn-ea"/>
                          <a:cs typeface="+mn-cs"/>
                        </a:rPr>
                        <a:t>іжнародних</a:t>
                      </a:r>
                      <a:r>
                        <a:rPr kumimoji="0" lang="ru-RU" sz="1800" b="1" kern="1200" dirty="0">
                          <a:solidFill>
                            <a:schemeClr val="lt1"/>
                          </a:solidFill>
                          <a:effectLst/>
                          <a:latin typeface="+mn-lt"/>
                          <a:ea typeface="+mn-ea"/>
                          <a:cs typeface="+mn-cs"/>
                        </a:rPr>
                        <a:t> вод?</a:t>
                      </a: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Який ви знаєте міжнародний досвід управління водними ресурсами? </a:t>
                      </a:r>
                      <a:endParaRPr kumimoji="0" lang="ru-RU" sz="1800" b="1" kern="1200" dirty="0">
                        <a:solidFill>
                          <a:schemeClr val="lt1"/>
                        </a:solidFill>
                        <a:effectLst/>
                        <a:latin typeface="+mn-lt"/>
                        <a:ea typeface="+mn-ea"/>
                        <a:cs typeface="+mn-cs"/>
                      </a:endParaRP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Які сфера впливу ЄС на управління водними ресурсами?   </a:t>
                      </a:r>
                      <a:endParaRPr kumimoji="0" lang="ru-RU" sz="1800" b="1" kern="1200" dirty="0">
                        <a:solidFill>
                          <a:schemeClr val="lt1"/>
                        </a:solidFill>
                        <a:effectLst/>
                        <a:latin typeface="+mn-lt"/>
                        <a:ea typeface="+mn-ea"/>
                        <a:cs typeface="+mn-cs"/>
                      </a:endParaRP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Які сфера впливу державних органів влади України на управління водними ресурсами?</a:t>
                      </a: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Головні засади сталого управління водними ресурсами в Україні?</a:t>
                      </a: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В чому особливість законодавство України  у сфері водопостачання й водовідведення?</a:t>
                      </a: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Які транскордонні договори діють в Україні?</a:t>
                      </a:r>
                    </a:p>
                    <a:p>
                      <a:pPr marL="606425" indent="-342900" fontAlgn="base">
                        <a:spcBef>
                          <a:spcPts val="600"/>
                        </a:spcBef>
                        <a:spcAft>
                          <a:spcPts val="600"/>
                        </a:spcAft>
                        <a:buAutoNum type="arabicPeriod"/>
                      </a:pPr>
                      <a:r>
                        <a:rPr kumimoji="0" lang="uk-UA" sz="1800" b="1" kern="1200" dirty="0">
                          <a:solidFill>
                            <a:schemeClr val="lt1"/>
                          </a:solidFill>
                          <a:effectLst/>
                          <a:latin typeface="+mn-lt"/>
                          <a:ea typeface="+mn-ea"/>
                          <a:cs typeface="+mn-cs"/>
                        </a:rPr>
                        <a:t>В чому полягає проект </a:t>
                      </a:r>
                      <a:r>
                        <a:rPr kumimoji="0" lang="ru-RU" sz="1800" b="1" kern="1200" dirty="0">
                          <a:solidFill>
                            <a:schemeClr val="lt1"/>
                          </a:solidFill>
                          <a:effectLst/>
                          <a:latin typeface="+mn-lt"/>
                          <a:ea typeface="+mn-ea"/>
                          <a:cs typeface="+mn-cs"/>
                        </a:rPr>
                        <a:t>«Зелена Книга» (</a:t>
                      </a:r>
                      <a:r>
                        <a:rPr kumimoji="0" lang="la-Latn" sz="1800" b="1" kern="1200" dirty="0">
                          <a:solidFill>
                            <a:schemeClr val="lt1"/>
                          </a:solidFill>
                          <a:effectLst/>
                          <a:latin typeface="+mn-lt"/>
                          <a:ea typeface="+mn-ea"/>
                          <a:cs typeface="+mn-cs"/>
                        </a:rPr>
                        <a:t>Green Paper)</a:t>
                      </a:r>
                      <a:r>
                        <a:rPr kumimoji="0" lang="uk-UA" sz="1800" b="1" kern="1200" dirty="0">
                          <a:solidFill>
                            <a:schemeClr val="lt1"/>
                          </a:solidFill>
                          <a:effectLst/>
                          <a:latin typeface="+mn-lt"/>
                          <a:ea typeface="+mn-ea"/>
                          <a:cs typeface="+mn-cs"/>
                        </a:rPr>
                        <a:t>?</a:t>
                      </a:r>
                      <a:endParaRPr kumimoji="0" lang="ru-RU" sz="1800" b="1" kern="1200" dirty="0">
                        <a:solidFill>
                          <a:schemeClr val="lt1"/>
                        </a:solidFill>
                        <a:effectLst/>
                        <a:latin typeface="+mn-lt"/>
                        <a:ea typeface="+mn-ea"/>
                        <a:cs typeface="+mn-cs"/>
                      </a:endParaRPr>
                    </a:p>
                    <a:p>
                      <a:pPr marL="714375" marR="764540" indent="-531813" algn="ctr">
                        <a:lnSpc>
                          <a:spcPct val="107000"/>
                        </a:lnSpc>
                        <a:spcAft>
                          <a:spcPts val="0"/>
                        </a:spcAft>
                      </a:pPr>
                      <a:endParaRPr lang="en-US" sz="1000" dirty="0">
                        <a:solidFill>
                          <a:srgbClr val="FFFF00"/>
                        </a:solidFill>
                        <a:effectLst/>
                      </a:endParaRPr>
                    </a:p>
                  </a:txBody>
                  <a:tcPr marL="68580" marR="68580" marT="0" marB="0"/>
                </a:tc>
                <a:extLst>
                  <a:ext uri="{0D108BD9-81ED-4DB2-BD59-A6C34878D82A}">
                    <a16:rowId xmlns:a16="http://schemas.microsoft.com/office/drawing/2014/main" val="2424519833"/>
                  </a:ext>
                </a:extLst>
              </a:tr>
            </a:tbl>
          </a:graphicData>
        </a:graphic>
      </p:graphicFrame>
      <p:sp>
        <p:nvSpPr>
          <p:cNvPr id="2" name="Номер слайда 1"/>
          <p:cNvSpPr>
            <a:spLocks noGrp="1"/>
          </p:cNvSpPr>
          <p:nvPr>
            <p:ph type="sldNum" sz="quarter" idx="12"/>
          </p:nvPr>
        </p:nvSpPr>
        <p:spPr/>
        <p:txBody>
          <a:bodyPr/>
          <a:lstStyle/>
          <a:p>
            <a:pPr>
              <a:defRPr/>
            </a:pPr>
            <a:fld id="{0AEB593D-4678-4364-9E8D-F7EADF1EAEA5}" type="slidenum">
              <a:rPr lang="hu-HU" smtClean="0"/>
              <a:pPr>
                <a:defRPr/>
              </a:pPr>
              <a:t>54</a:t>
            </a:fld>
            <a:endParaRPr lang="hu-HU"/>
          </a:p>
        </p:txBody>
      </p:sp>
    </p:spTree>
    <p:extLst>
      <p:ext uri="{BB962C8B-B14F-4D97-AF65-F5344CB8AC3E}">
        <p14:creationId xmlns:p14="http://schemas.microsoft.com/office/powerpoint/2010/main" val="2278586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791200" y="5452534"/>
            <a:ext cx="3264693" cy="1405467"/>
          </a:xfrm>
        </p:spPr>
        <p:txBody>
          <a:bodyPr/>
          <a:lstStyle/>
          <a:p>
            <a:r>
              <a:rPr lang="uk-UA" dirty="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4" name="Рисунок 3" descr="C:\Users\Marat\Desktop\eu_flag_co_funded_pos_[rgb]_right.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704975" cy="596900"/>
          </a:xfrm>
          <a:prstGeom prst="rect">
            <a:avLst/>
          </a:prstGeom>
          <a:noFill/>
          <a:ln>
            <a:noFill/>
          </a:ln>
        </p:spPr>
      </p:pic>
      <p:sp>
        <p:nvSpPr>
          <p:cNvPr id="38913" name="Rectangle 1"/>
          <p:cNvSpPr>
            <a:spLocks noChangeArrowheads="1"/>
          </p:cNvSpPr>
          <p:nvPr/>
        </p:nvSpPr>
        <p:spPr bwMode="auto">
          <a:xfrm>
            <a:off x="5876925" y="5546187"/>
            <a:ext cx="3267075"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This</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project</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has</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been</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funded</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with</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support</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from</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European</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Commission</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This</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publication</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reflects</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views</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only</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of</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author</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and</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Commission</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cannot</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be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held</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responsible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for</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any</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use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which</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may</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be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made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of</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the</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information</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contained</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uk-UA" sz="1200" b="1" i="0" u="none" strike="noStrike" cap="none" normalizeH="0" baseline="0" dirty="0" err="1">
                <a:ln>
                  <a:noFill/>
                </a:ln>
                <a:solidFill>
                  <a:schemeClr val="tx1"/>
                </a:solidFill>
                <a:effectLst/>
                <a:latin typeface="Arial" pitchFamily="34" charset="0"/>
                <a:ea typeface="Calibri" pitchFamily="34" charset="0"/>
                <a:cs typeface="Arial" pitchFamily="34" charset="0"/>
              </a:rPr>
              <a:t>therein</a:t>
            </a:r>
            <a:r>
              <a:rPr kumimoji="0" lang="uk-UA" sz="1200" b="1" i="0" u="none" strike="noStrike" cap="none" normalizeH="0" baseline="0" dirty="0">
                <a:ln>
                  <a:noFill/>
                </a:ln>
                <a:solidFill>
                  <a:schemeClr val="tx1"/>
                </a:solidFill>
                <a:effectLst/>
                <a:latin typeface="Arial" pitchFamily="34" charset="0"/>
                <a:ea typeface="Calibri" pitchFamily="34" charset="0"/>
                <a:cs typeface="Arial" pitchFamily="34" charset="0"/>
              </a:rPr>
              <a:t>.</a:t>
            </a:r>
            <a:endParaRPr kumimoji="0" lang="uk-UA" sz="1200" b="1" i="0" u="none" strike="noStrike" cap="none" normalizeH="0" baseline="0" dirty="0">
              <a:ln>
                <a:noFill/>
              </a:ln>
              <a:solidFill>
                <a:schemeClr val="tx1"/>
              </a:solidFill>
              <a:effectLst/>
              <a:latin typeface="Arial" pitchFamily="34" charset="0"/>
              <a:cs typeface="Arial" pitchFamily="34" charset="0"/>
            </a:endParaRPr>
          </a:p>
        </p:txBody>
      </p:sp>
      <p:pic>
        <p:nvPicPr>
          <p:cNvPr id="6" name="Рисунок 5" descr="ЧНУ.jpg"/>
          <p:cNvPicPr/>
          <p:nvPr/>
        </p:nvPicPr>
        <p:blipFill>
          <a:blip r:embed="rId3" cstate="print"/>
          <a:stretch>
            <a:fillRect/>
          </a:stretch>
        </p:blipFill>
        <p:spPr>
          <a:xfrm>
            <a:off x="7429500" y="0"/>
            <a:ext cx="666750" cy="812800"/>
          </a:xfrm>
          <a:prstGeom prst="rect">
            <a:avLst/>
          </a:prstGeom>
        </p:spPr>
      </p:pic>
      <p:pic>
        <p:nvPicPr>
          <p:cNvPr id="7" name="Рисунок 6" descr="images.jpg"/>
          <p:cNvPicPr/>
          <p:nvPr/>
        </p:nvPicPr>
        <p:blipFill>
          <a:blip r:embed="rId4" cstate="print"/>
          <a:stretch>
            <a:fillRect/>
          </a:stretch>
        </p:blipFill>
        <p:spPr>
          <a:xfrm>
            <a:off x="8172450" y="2"/>
            <a:ext cx="971550" cy="571499"/>
          </a:xfrm>
          <a:prstGeom prst="rect">
            <a:avLst/>
          </a:prstGeom>
        </p:spPr>
      </p:pic>
      <p:pic>
        <p:nvPicPr>
          <p:cNvPr id="8" name="Рисунок 7" descr="C:\Users\дима\Desktop\ecf37b9ee2f9f30add4846f9d8b9615d_XL.jpg"/>
          <p:cNvPicPr/>
          <p:nvPr/>
        </p:nvPicPr>
        <p:blipFill>
          <a:blip r:embed="rId5" cstate="print"/>
          <a:srcRect/>
          <a:stretch>
            <a:fillRect/>
          </a:stretch>
        </p:blipFill>
        <p:spPr bwMode="auto">
          <a:xfrm>
            <a:off x="6296025" y="0"/>
            <a:ext cx="1047750" cy="812800"/>
          </a:xfrm>
          <a:prstGeom prst="rect">
            <a:avLst/>
          </a:prstGeom>
          <a:noFill/>
          <a:ln w="9525">
            <a:noFill/>
            <a:miter lim="800000"/>
            <a:headEnd/>
            <a:tailEnd/>
          </a:ln>
        </p:spPr>
      </p:pic>
      <p:pic>
        <p:nvPicPr>
          <p:cNvPr id="2050" name="Picture 2" descr="C:\Users\дима\Desktop\images.jpg"/>
          <p:cNvPicPr>
            <a:picLocks noChangeAspect="1" noChangeArrowheads="1"/>
          </p:cNvPicPr>
          <p:nvPr/>
        </p:nvPicPr>
        <p:blipFill>
          <a:blip r:embed="rId6"/>
          <a:srcRect/>
          <a:stretch>
            <a:fillRect/>
          </a:stretch>
        </p:blipFill>
        <p:spPr bwMode="auto">
          <a:xfrm rot="21305193">
            <a:off x="1360545" y="459615"/>
            <a:ext cx="4393782" cy="3730763"/>
          </a:xfrm>
          <a:prstGeom prst="rect">
            <a:avLst/>
          </a:prstGeom>
          <a:noFill/>
        </p:spPr>
      </p:pic>
      <p:sp>
        <p:nvSpPr>
          <p:cNvPr id="12" name="Прямоугольник 11"/>
          <p:cNvSpPr/>
          <p:nvPr/>
        </p:nvSpPr>
        <p:spPr>
          <a:xfrm>
            <a:off x="180975" y="5753101"/>
            <a:ext cx="4572000" cy="830997"/>
          </a:xfrm>
          <a:prstGeom prst="rect">
            <a:avLst/>
          </a:prstGeom>
        </p:spPr>
        <p:txBody>
          <a:bodyPr wrap="square">
            <a:spAutoFit/>
          </a:bodyPr>
          <a:lstStyle/>
          <a:p>
            <a:pPr eaLnBrk="0" hangingPunct="0">
              <a:tabLst>
                <a:tab pos="2317750" algn="l"/>
                <a:tab pos="3397250" algn="l"/>
                <a:tab pos="5075238" algn="l"/>
                <a:tab pos="5975350" algn="l"/>
                <a:tab pos="6843713" algn="l"/>
              </a:tabLst>
            </a:pPr>
            <a:r>
              <a:rPr lang="en-US" sz="1200" b="1" dirty="0">
                <a:latin typeface="Arial" charset="0"/>
                <a:ea typeface="Arial Unicode MS" pitchFamily="34" charset="-128"/>
                <a:cs typeface="Arial" charset="0"/>
              </a:rPr>
              <a:t>Contacts:</a:t>
            </a:r>
            <a:endParaRPr lang="ru-RU" sz="1200" dirty="0">
              <a:latin typeface="Arial" charset="0"/>
              <a:ea typeface="Arial Unicode MS" pitchFamily="34" charset="-128"/>
              <a:cs typeface="Arial" charset="0"/>
            </a:endParaRPr>
          </a:p>
          <a:p>
            <a:pPr eaLnBrk="0" hangingPunct="0">
              <a:tabLst>
                <a:tab pos="2317750" algn="l"/>
                <a:tab pos="3397250" algn="l"/>
                <a:tab pos="5075238" algn="l"/>
                <a:tab pos="5975350" algn="l"/>
                <a:tab pos="6843713" algn="l"/>
              </a:tabLst>
            </a:pPr>
            <a:r>
              <a:rPr lang="en-US" sz="1200" b="1" dirty="0">
                <a:latin typeface="Arial" charset="0"/>
                <a:ea typeface="Arial Unicode MS" pitchFamily="34" charset="-128"/>
                <a:cs typeface="Arial" charset="0"/>
              </a:rPr>
              <a:t>Coordinator: </a:t>
            </a:r>
            <a:r>
              <a:rPr lang="en-US" sz="1200" b="1" dirty="0" err="1">
                <a:latin typeface="Arial" charset="0"/>
                <a:ea typeface="Arial Unicode MS" pitchFamily="34" charset="-128"/>
                <a:cs typeface="Arial" charset="0"/>
              </a:rPr>
              <a:t>prof</a:t>
            </a:r>
            <a:r>
              <a:rPr lang="en-US" sz="1200" b="1" dirty="0">
                <a:latin typeface="Arial" charset="0"/>
                <a:ea typeface="Arial Unicode MS" pitchFamily="34" charset="-128"/>
                <a:cs typeface="Arial" charset="0"/>
              </a:rPr>
              <a:t>. </a:t>
            </a:r>
            <a:r>
              <a:rPr lang="en-US" sz="1200" b="1" dirty="0" err="1">
                <a:latin typeface="Arial" charset="0"/>
                <a:ea typeface="Arial Unicode MS" pitchFamily="34" charset="-128"/>
                <a:cs typeface="Arial" charset="0"/>
              </a:rPr>
              <a:t>Olena</a:t>
            </a:r>
            <a:r>
              <a:rPr lang="en-US" sz="1200" b="1" dirty="0">
                <a:latin typeface="Arial" charset="0"/>
                <a:ea typeface="Arial Unicode MS" pitchFamily="34" charset="-128"/>
                <a:cs typeface="Arial" charset="0"/>
              </a:rPr>
              <a:t> </a:t>
            </a:r>
            <a:r>
              <a:rPr lang="en-US" sz="1200" b="1" dirty="0" err="1">
                <a:latin typeface="Arial" charset="0"/>
                <a:ea typeface="Arial Unicode MS" pitchFamily="34" charset="-128"/>
                <a:cs typeface="Arial" charset="0"/>
              </a:rPr>
              <a:t>Mitryasova</a:t>
            </a:r>
            <a:endParaRPr lang="ru-RU" sz="1200" dirty="0">
              <a:latin typeface="Arial" charset="0"/>
              <a:ea typeface="Arial Unicode MS" pitchFamily="34" charset="-128"/>
              <a:cs typeface="Arial" charset="0"/>
            </a:endParaRPr>
          </a:p>
          <a:p>
            <a:pPr eaLnBrk="0" hangingPunct="0">
              <a:tabLst>
                <a:tab pos="2317750" algn="l"/>
                <a:tab pos="3397250" algn="l"/>
                <a:tab pos="5075238" algn="l"/>
                <a:tab pos="5975350" algn="l"/>
                <a:tab pos="6843713" algn="l"/>
              </a:tabLst>
            </a:pPr>
            <a:r>
              <a:rPr lang="en-US" sz="1200" b="1" dirty="0">
                <a:latin typeface="Arial" charset="0"/>
                <a:ea typeface="Arial Unicode MS" pitchFamily="34" charset="-128"/>
                <a:cs typeface="Arial" charset="0"/>
              </a:rPr>
              <a:t>e-mail: </a:t>
            </a:r>
            <a:r>
              <a:rPr lang="en-US" sz="1200" b="1" dirty="0">
                <a:latin typeface="Arial" charset="0"/>
                <a:ea typeface="Arial Unicode MS" pitchFamily="34" charset="-128"/>
                <a:cs typeface="Arial" charset="0"/>
                <a:hlinkClick r:id="rId7"/>
              </a:rPr>
              <a:t>eco-terra@ukr.net</a:t>
            </a:r>
            <a:r>
              <a:rPr lang="en-US" sz="1200" b="1" dirty="0">
                <a:latin typeface="Arial" charset="0"/>
                <a:ea typeface="Arial Unicode MS" pitchFamily="34" charset="-128"/>
                <a:cs typeface="Arial" charset="0"/>
              </a:rPr>
              <a:t>;</a:t>
            </a:r>
            <a:endParaRPr lang="ru-RU" sz="1200" dirty="0">
              <a:latin typeface="Arial" charset="0"/>
              <a:ea typeface="Arial Unicode MS" pitchFamily="34" charset="-128"/>
              <a:cs typeface="Arial" charset="0"/>
            </a:endParaRPr>
          </a:p>
          <a:p>
            <a:pPr eaLnBrk="0" hangingPunct="0">
              <a:tabLst>
                <a:tab pos="2317750" algn="l"/>
                <a:tab pos="3397250" algn="l"/>
                <a:tab pos="5075238" algn="l"/>
                <a:tab pos="5975350" algn="l"/>
                <a:tab pos="6843713" algn="l"/>
              </a:tabLst>
            </a:pPr>
            <a:r>
              <a:rPr lang="en-US" sz="1200" b="1" dirty="0">
                <a:latin typeface="Arial" charset="0"/>
                <a:ea typeface="Arial Unicode MS" pitchFamily="34" charset="-128"/>
                <a:cs typeface="Arial" charset="0"/>
              </a:rPr>
              <a:t>phone: +380952880479</a:t>
            </a:r>
            <a:endParaRPr lang="ru-RU" sz="1200" dirty="0"/>
          </a:p>
        </p:txBody>
      </p:sp>
      <p:sp>
        <p:nvSpPr>
          <p:cNvPr id="13" name="Прямоугольник 12"/>
          <p:cNvSpPr/>
          <p:nvPr/>
        </p:nvSpPr>
        <p:spPr>
          <a:xfrm>
            <a:off x="152400" y="4749801"/>
            <a:ext cx="3343275" cy="1200329"/>
          </a:xfrm>
          <a:prstGeom prst="rect">
            <a:avLst/>
          </a:prstGeom>
        </p:spPr>
        <p:txBody>
          <a:bodyPr wrap="square">
            <a:spAutoFit/>
          </a:bodyPr>
          <a:lstStyle/>
          <a:p>
            <a:pPr>
              <a:defRPr/>
            </a:pPr>
            <a:r>
              <a:rPr lang="en-US" sz="1200" b="1" dirty="0"/>
              <a:t>597938-EPP-1-2018-1-UA-EPPJMO-MODULE</a:t>
            </a:r>
            <a:endParaRPr lang="ru-RU" sz="1200" dirty="0"/>
          </a:p>
          <a:p>
            <a:pPr>
              <a:defRPr/>
            </a:pPr>
            <a:r>
              <a:rPr lang="en-US" sz="1200" b="1" dirty="0">
                <a:latin typeface="Arial" pitchFamily="34" charset="0"/>
                <a:cs typeface="Arial" pitchFamily="34" charset="0"/>
              </a:rPr>
              <a:t>MODULE: «The Best European Practices for the «Water Security» Platform to Achieve the Goals of Sustainable Development» </a:t>
            </a:r>
            <a:endParaRPr lang="ru-RU" sz="1200" dirty="0">
              <a:latin typeface="Arial" pitchFamily="34" charset="0"/>
              <a:cs typeface="Arial" pitchFamily="34" charset="0"/>
            </a:endParaRPr>
          </a:p>
          <a:p>
            <a:pPr>
              <a:defRPr/>
            </a:pPr>
            <a:r>
              <a:rPr lang="en-US" sz="1200" b="1" dirty="0">
                <a:latin typeface="Arial" pitchFamily="34" charset="0"/>
                <a:cs typeface="Arial" pitchFamily="34" charset="0"/>
              </a:rPr>
              <a:t>Terms of the Project: </a:t>
            </a:r>
            <a:r>
              <a:rPr lang="uk-UA" sz="1200" b="1" dirty="0">
                <a:latin typeface="Arial" pitchFamily="34" charset="0"/>
                <a:cs typeface="Arial" pitchFamily="34" charset="0"/>
              </a:rPr>
              <a:t>01.09.</a:t>
            </a:r>
            <a:r>
              <a:rPr lang="en-US" sz="1200" b="1" dirty="0">
                <a:latin typeface="Arial" pitchFamily="34" charset="0"/>
                <a:cs typeface="Arial" pitchFamily="34" charset="0"/>
              </a:rPr>
              <a:t>2018–</a:t>
            </a:r>
            <a:r>
              <a:rPr lang="uk-UA" sz="1200" b="1" dirty="0">
                <a:latin typeface="Arial" pitchFamily="34" charset="0"/>
                <a:cs typeface="Arial" pitchFamily="34" charset="0"/>
              </a:rPr>
              <a:t>31.08.</a:t>
            </a:r>
            <a:r>
              <a:rPr lang="en-US" sz="1200" b="1" dirty="0">
                <a:latin typeface="Arial" pitchFamily="34" charset="0"/>
                <a:cs typeface="Arial" pitchFamily="34" charset="0"/>
              </a:rPr>
              <a:t>2021</a:t>
            </a:r>
            <a:r>
              <a:rPr lang="en-US" sz="1200" dirty="0">
                <a:latin typeface="Arial" pitchFamily="34" charset="0"/>
                <a:cs typeface="Arial" pitchFamily="34" charset="0"/>
              </a:rPr>
              <a:t> </a:t>
            </a:r>
            <a:endParaRPr lang="ru-RU" sz="1200" dirty="0">
              <a:latin typeface="Arial" pitchFamily="34" charset="0"/>
              <a:cs typeface="Arial" pitchFamily="34" charset="0"/>
            </a:endParaRPr>
          </a:p>
        </p:txBody>
      </p:sp>
      <p:sp>
        <p:nvSpPr>
          <p:cNvPr id="2" name="Заголовок 1"/>
          <p:cNvSpPr>
            <a:spLocks noGrp="1"/>
          </p:cNvSpPr>
          <p:nvPr>
            <p:ph type="ctrTitle"/>
          </p:nvPr>
        </p:nvSpPr>
        <p:spPr>
          <a:xfrm>
            <a:off x="4541119" y="4173737"/>
            <a:ext cx="4117106" cy="1152128"/>
          </a:xfrm>
        </p:spPr>
        <p:txBody>
          <a:bodyPr>
            <a:noAutofit/>
          </a:bodyPr>
          <a:lstStyle/>
          <a:p>
            <a:pPr algn="l"/>
            <a:r>
              <a:rPr lang="ru-RU" sz="2000" dirty="0">
                <a:solidFill>
                  <a:srgbClr val="FFFF00"/>
                </a:solidFill>
                <a:effectLst/>
                <a:latin typeface="Arial" pitchFamily="34" charset="0"/>
                <a:cs typeface="Arial" pitchFamily="34" charset="0"/>
              </a:rPr>
              <a:t>ЄВРОПЕЙСЬКА ВОДНА ПОЛІТИКА: </a:t>
            </a:r>
            <a:br>
              <a:rPr lang="ru-RU" sz="2000" dirty="0">
                <a:solidFill>
                  <a:srgbClr val="FFFF00"/>
                </a:solidFill>
                <a:effectLst/>
                <a:latin typeface="Arial" pitchFamily="34" charset="0"/>
                <a:cs typeface="Arial" pitchFamily="34" charset="0"/>
              </a:rPr>
            </a:br>
            <a:r>
              <a:rPr lang="ru-RU" sz="2000" dirty="0">
                <a:solidFill>
                  <a:srgbClr val="FFFF00"/>
                </a:solidFill>
                <a:effectLst/>
                <a:latin typeface="Arial" pitchFamily="34" charset="0"/>
                <a:cs typeface="Arial" pitchFamily="34" charset="0"/>
              </a:rPr>
              <a:t>ДОСВІД ТА ПРАКТИКА</a:t>
            </a:r>
          </a:p>
        </p:txBody>
      </p:sp>
    </p:spTree>
    <p:extLst>
      <p:ext uri="{BB962C8B-B14F-4D97-AF65-F5344CB8AC3E}">
        <p14:creationId xmlns:p14="http://schemas.microsoft.com/office/powerpoint/2010/main" val="346463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92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6</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1200329"/>
          </a:xfrm>
          <a:prstGeom prst="rect">
            <a:avLst/>
          </a:prstGeom>
          <a:solidFill>
            <a:schemeClr val="accent5">
              <a:lumMod val="20000"/>
              <a:lumOff val="80000"/>
            </a:schemeClr>
          </a:solidFill>
        </p:spPr>
        <p:txBody>
          <a:bodyPr wrap="square">
            <a:spAutoFit/>
          </a:bodyPr>
          <a:lstStyle/>
          <a:p>
            <a:pPr algn="ctr"/>
            <a:r>
              <a:rPr lang="ru-RU" sz="2400" b="1" dirty="0" err="1"/>
              <a:t>Водна</a:t>
            </a:r>
            <a:r>
              <a:rPr lang="ru-RU" sz="2400" b="1" dirty="0"/>
              <a:t> </a:t>
            </a:r>
            <a:r>
              <a:rPr lang="ru-RU" sz="2400" b="1" dirty="0" err="1"/>
              <a:t>політика</a:t>
            </a:r>
            <a:r>
              <a:rPr lang="ru-RU" sz="2400" b="1" dirty="0"/>
              <a:t> у </a:t>
            </a:r>
            <a:r>
              <a:rPr lang="ru-RU" sz="2400" b="1" dirty="0" err="1"/>
              <a:t>сфері</a:t>
            </a:r>
            <a:r>
              <a:rPr lang="ru-RU" sz="2400" b="1" dirty="0"/>
              <a:t> </a:t>
            </a:r>
            <a:r>
              <a:rPr lang="ru-RU" sz="2400" b="1" dirty="0" err="1"/>
              <a:t>визначення</a:t>
            </a:r>
            <a:r>
              <a:rPr lang="ru-RU" sz="2400" b="1" dirty="0"/>
              <a:t> </a:t>
            </a:r>
            <a:r>
              <a:rPr lang="ru-RU" sz="2400" b="1" dirty="0" err="1"/>
              <a:t>міжнародних</a:t>
            </a:r>
            <a:r>
              <a:rPr lang="ru-RU" sz="2400" b="1" dirty="0"/>
              <a:t> </a:t>
            </a:r>
            <a:r>
              <a:rPr lang="ru-RU" sz="2400" b="1" dirty="0" err="1"/>
              <a:t>водних</a:t>
            </a:r>
            <a:r>
              <a:rPr lang="ru-RU" sz="2400" b="1" dirty="0"/>
              <a:t> </a:t>
            </a:r>
            <a:r>
              <a:rPr lang="ru-RU" sz="2400" b="1" dirty="0" err="1"/>
              <a:t>шляхів</a:t>
            </a:r>
            <a:endParaRPr lang="ru-RU" sz="2400" b="1" dirty="0"/>
          </a:p>
          <a:p>
            <a:pPr algn="ctr"/>
            <a:endParaRPr lang="ru-RU" sz="2400" b="1" dirty="0"/>
          </a:p>
        </p:txBody>
      </p:sp>
      <p:sp>
        <p:nvSpPr>
          <p:cNvPr id="8" name="Прямоугольник 7"/>
          <p:cNvSpPr/>
          <p:nvPr/>
        </p:nvSpPr>
        <p:spPr>
          <a:xfrm>
            <a:off x="-2196" y="1280246"/>
            <a:ext cx="9144000" cy="1754326"/>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marL="285750" indent="-285750" algn="just">
              <a:buFont typeface="Wingdings" pitchFamily="2" charset="2"/>
              <a:buChar char="Ø"/>
            </a:pPr>
            <a:r>
              <a:rPr lang="ru-RU" dirty="0" err="1">
                <a:latin typeface="Times New Roman" pitchFamily="18" charset="0"/>
                <a:cs typeface="Times New Roman" pitchFamily="18" charset="0"/>
              </a:rPr>
              <a:t>Копенгагенська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конвенція</a:t>
            </a:r>
            <a:r>
              <a:rPr lang="ru-RU" dirty="0">
                <a:latin typeface="Times New Roman" pitchFamily="18" charset="0"/>
                <a:cs typeface="Times New Roman" pitchFamily="18" charset="0"/>
              </a:rPr>
              <a:t> 1857 року </a:t>
            </a:r>
            <a:r>
              <a:rPr lang="ru-RU" dirty="0" err="1">
                <a:latin typeface="Times New Roman" pitchFamily="18" charset="0"/>
                <a:cs typeface="Times New Roman" pitchFamily="18" charset="0"/>
              </a:rPr>
              <a:t>відкрила</a:t>
            </a:r>
            <a:r>
              <a:rPr lang="ru-RU" dirty="0">
                <a:latin typeface="Times New Roman" pitchFamily="18" charset="0"/>
                <a:cs typeface="Times New Roman" pitchFamily="18" charset="0"/>
              </a:rPr>
              <a:t> доступ до </a:t>
            </a:r>
            <a:r>
              <a:rPr lang="ru-RU" dirty="0" err="1">
                <a:latin typeface="Times New Roman" pitchFamily="18" charset="0"/>
                <a:cs typeface="Times New Roman" pitchFamily="18" charset="0"/>
              </a:rPr>
              <a:t>Балтійського</a:t>
            </a:r>
            <a:r>
              <a:rPr lang="ru-RU" dirty="0">
                <a:latin typeface="Times New Roman" pitchFamily="18" charset="0"/>
                <a:cs typeface="Times New Roman" pitchFamily="18" charset="0"/>
              </a:rPr>
              <a:t> моря шляхом </a:t>
            </a:r>
            <a:r>
              <a:rPr lang="ru-RU" dirty="0" err="1">
                <a:latin typeface="Times New Roman" pitchFamily="18" charset="0"/>
                <a:cs typeface="Times New Roman" pitchFamily="18" charset="0"/>
              </a:rPr>
              <a:t>Зундської</a:t>
            </a:r>
            <a:r>
              <a:rPr lang="ru-RU" dirty="0">
                <a:latin typeface="Times New Roman" pitchFamily="18" charset="0"/>
                <a:cs typeface="Times New Roman" pitchFamily="18" charset="0"/>
              </a:rPr>
              <a:t> протоки і </a:t>
            </a:r>
            <a:r>
              <a:rPr lang="ru-RU" dirty="0" err="1">
                <a:latin typeface="Times New Roman" pitchFamily="18" charset="0"/>
                <a:cs typeface="Times New Roman" pitchFamily="18" charset="0"/>
              </a:rPr>
              <a:t>зробила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прохід</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данськими</a:t>
            </a:r>
            <a:r>
              <a:rPr lang="ru-RU" dirty="0">
                <a:latin typeface="Times New Roman" pitchFamily="18" charset="0"/>
                <a:cs typeface="Times New Roman" pitchFamily="18" charset="0"/>
              </a:rPr>
              <a:t> протоками </a:t>
            </a:r>
            <a:r>
              <a:rPr lang="ru-RU" dirty="0" err="1">
                <a:latin typeface="Times New Roman" pitchFamily="18" charset="0"/>
                <a:cs typeface="Times New Roman" pitchFamily="18" charset="0"/>
              </a:rPr>
              <a:t>безкоштовним</a:t>
            </a:r>
            <a:r>
              <a:rPr lang="ru-RU" dirty="0">
                <a:latin typeface="Times New Roman" pitchFamily="18" charset="0"/>
                <a:cs typeface="Times New Roman" pitchFamily="18" charset="0"/>
              </a:rPr>
              <a:t> для </a:t>
            </a:r>
            <a:r>
              <a:rPr lang="ru-RU" dirty="0" err="1">
                <a:latin typeface="Times New Roman" pitchFamily="18" charset="0"/>
                <a:cs typeface="Times New Roman" pitchFamily="18" charset="0"/>
              </a:rPr>
              <a:t>всіх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військових</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комерційних</a:t>
            </a:r>
            <a:r>
              <a:rPr lang="ru-RU" dirty="0">
                <a:latin typeface="Times New Roman" pitchFamily="18" charset="0"/>
                <a:cs typeface="Times New Roman" pitchFamily="18" charset="0"/>
              </a:rPr>
              <a:t> суден.</a:t>
            </a:r>
          </a:p>
          <a:p>
            <a:pPr marL="285750" indent="-285750" algn="just">
              <a:buFont typeface="Wingdings" pitchFamily="2" charset="2"/>
              <a:buChar char="Ø"/>
            </a:pPr>
            <a:r>
              <a:rPr lang="ru-RU" dirty="0">
                <a:latin typeface="Times New Roman" pitchFamily="18" charset="0"/>
                <a:cs typeface="Times New Roman" pitchFamily="18" charset="0"/>
              </a:rPr>
              <a:t>Ряд </a:t>
            </a:r>
            <a:r>
              <a:rPr lang="ru-RU" dirty="0" err="1">
                <a:latin typeface="Times New Roman" pitchFamily="18" charset="0"/>
                <a:cs typeface="Times New Roman" pitchFamily="18" charset="0"/>
              </a:rPr>
              <a:t>конвенцій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відкрили</a:t>
            </a:r>
            <a:r>
              <a:rPr lang="ru-RU" dirty="0">
                <a:latin typeface="Times New Roman" pitchFamily="18" charset="0"/>
                <a:cs typeface="Times New Roman" pitchFamily="18" charset="0"/>
              </a:rPr>
              <a:t> Босфор і </a:t>
            </a:r>
            <a:r>
              <a:rPr lang="ru-RU" dirty="0" err="1">
                <a:latin typeface="Times New Roman" pitchFamily="18" charset="0"/>
                <a:cs typeface="Times New Roman" pitchFamily="18" charset="0"/>
              </a:rPr>
              <a:t>Дарданелли</a:t>
            </a:r>
            <a:r>
              <a:rPr lang="ru-RU" dirty="0">
                <a:latin typeface="Times New Roman" pitchFamily="18" charset="0"/>
                <a:cs typeface="Times New Roman" pitchFamily="18" charset="0"/>
              </a:rPr>
              <a:t> для </a:t>
            </a:r>
            <a:r>
              <a:rPr lang="ru-RU" dirty="0" err="1">
                <a:latin typeface="Times New Roman" pitchFamily="18" charset="0"/>
                <a:cs typeface="Times New Roman" pitchFamily="18" charset="0"/>
              </a:rPr>
              <a:t>судноплавства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Прийнята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пізніше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Конвенція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Монтре</a:t>
            </a:r>
            <a:r>
              <a:rPr lang="ru-RU" dirty="0">
                <a:latin typeface="Times New Roman" pitchFamily="18" charset="0"/>
                <a:cs typeface="Times New Roman" pitchFamily="18" charset="0"/>
              </a:rPr>
              <a:t> про режим </a:t>
            </a:r>
            <a:r>
              <a:rPr lang="ru-RU" dirty="0" err="1">
                <a:latin typeface="Times New Roman" pitchFamily="18" charset="0"/>
                <a:cs typeface="Times New Roman" pitchFamily="18" charset="0"/>
              </a:rPr>
              <a:t>турецьких</a:t>
            </a:r>
            <a:r>
              <a:rPr lang="ru-RU" dirty="0">
                <a:latin typeface="Times New Roman" pitchFamily="18" charset="0"/>
                <a:cs typeface="Times New Roman" pitchFamily="18" charset="0"/>
              </a:rPr>
              <a:t> проток, </a:t>
            </a:r>
            <a:r>
              <a:rPr lang="ru-RU" dirty="0" err="1">
                <a:latin typeface="Times New Roman" pitchFamily="18" charset="0"/>
                <a:cs typeface="Times New Roman" pitchFamily="18" charset="0"/>
              </a:rPr>
              <a:t>зберігає</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їхній</a:t>
            </a:r>
            <a:r>
              <a:rPr lang="ru-RU" dirty="0">
                <a:latin typeface="Times New Roman" pitchFamily="18" charset="0"/>
                <a:cs typeface="Times New Roman" pitchFamily="18" charset="0"/>
              </a:rPr>
              <a:t> статус </a:t>
            </a:r>
            <a:r>
              <a:rPr lang="ru-RU" dirty="0" err="1">
                <a:latin typeface="Times New Roman" pitchFamily="18" charset="0"/>
                <a:cs typeface="Times New Roman" pitchFamily="18" charset="0"/>
              </a:rPr>
              <a:t>міжнародного</a:t>
            </a:r>
            <a:r>
              <a:rPr lang="ru-RU" dirty="0">
                <a:latin typeface="Times New Roman" pitchFamily="18" charset="0"/>
                <a:cs typeface="Times New Roman" pitchFamily="18" charset="0"/>
              </a:rPr>
              <a:t> водного шляху.</a:t>
            </a:r>
          </a:p>
        </p:txBody>
      </p:sp>
      <p:sp>
        <p:nvSpPr>
          <p:cNvPr id="13" name="Прямоугольник 12"/>
          <p:cNvSpPr/>
          <p:nvPr/>
        </p:nvSpPr>
        <p:spPr>
          <a:xfrm>
            <a:off x="1802985" y="6587363"/>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
        <p:nvSpPr>
          <p:cNvPr id="2" name="Прямоугольник 1"/>
          <p:cNvSpPr/>
          <p:nvPr/>
        </p:nvSpPr>
        <p:spPr>
          <a:xfrm>
            <a:off x="4223" y="910754"/>
            <a:ext cx="9128553" cy="369332"/>
          </a:xfrm>
          <a:prstGeom prst="rect">
            <a:avLst/>
          </a:prstGeom>
          <a:solidFill>
            <a:schemeClr val="accent3">
              <a:lumMod val="40000"/>
              <a:lumOff val="60000"/>
            </a:schemeClr>
          </a:solidFill>
        </p:spPr>
        <p:txBody>
          <a:bodyPr wrap="square">
            <a:spAutoFit/>
          </a:bodyPr>
          <a:lstStyle/>
          <a:p>
            <a:pPr algn="ctr"/>
            <a:r>
              <a:rPr lang="ru-RU" b="1" dirty="0">
                <a:latin typeface="Times New Roman" pitchFamily="18" charset="0"/>
                <a:cs typeface="Times New Roman" pitchFamily="18" charset="0"/>
              </a:rPr>
              <a:t>Ряд </a:t>
            </a:r>
            <a:r>
              <a:rPr lang="ru-RU" b="1" dirty="0" err="1">
                <a:latin typeface="Times New Roman" pitchFamily="18" charset="0"/>
                <a:cs typeface="Times New Roman" pitchFamily="18" charset="0"/>
              </a:rPr>
              <a:t>міжнародних</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договорів</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встановили</a:t>
            </a:r>
            <a:r>
              <a:rPr lang="ru-RU" b="1" dirty="0">
                <a:latin typeface="Times New Roman" pitchFamily="18" charset="0"/>
                <a:cs typeface="Times New Roman" pitchFamily="18" charset="0"/>
              </a:rPr>
              <a:t> свободу </a:t>
            </a:r>
            <a:r>
              <a:rPr lang="ru-RU" b="1" dirty="0" err="1">
                <a:latin typeface="Times New Roman" pitchFamily="18" charset="0"/>
                <a:cs typeface="Times New Roman" pitchFamily="18" charset="0"/>
              </a:rPr>
              <a:t>судноплавства</a:t>
            </a:r>
            <a:r>
              <a:rPr lang="ru-RU" b="1" dirty="0">
                <a:latin typeface="Times New Roman" pitchFamily="18" charset="0"/>
                <a:cs typeface="Times New Roman" pitchFamily="18" charset="0"/>
              </a:rPr>
              <a:t> в </a:t>
            </a:r>
            <a:r>
              <a:rPr lang="ru-RU" b="1" dirty="0" err="1">
                <a:latin typeface="Times New Roman" pitchFamily="18" charset="0"/>
                <a:cs typeface="Times New Roman" pitchFamily="18" charset="0"/>
              </a:rPr>
              <a:t>морі</a:t>
            </a:r>
            <a:r>
              <a:rPr lang="ru-RU" b="1" dirty="0">
                <a:latin typeface="Times New Roman" pitchFamily="18" charset="0"/>
                <a:cs typeface="Times New Roman" pitchFamily="18" charset="0"/>
              </a:rPr>
              <a:t>:</a:t>
            </a:r>
          </a:p>
        </p:txBody>
      </p:sp>
      <p:sp>
        <p:nvSpPr>
          <p:cNvPr id="11" name="Прямоугольник 10"/>
          <p:cNvSpPr/>
          <p:nvPr/>
        </p:nvSpPr>
        <p:spPr>
          <a:xfrm>
            <a:off x="4092657" y="3927451"/>
            <a:ext cx="5040119" cy="2585323"/>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marL="285750" indent="-285750" algn="just">
              <a:buFont typeface="Wingdings" pitchFamily="2" charset="2"/>
              <a:buChar char="Ø"/>
            </a:pPr>
            <a:r>
              <a:rPr lang="ru-RU" dirty="0">
                <a:latin typeface="Times New Roman" pitchFamily="18" charset="0"/>
                <a:cs typeface="Times New Roman" pitchFamily="18" charset="0"/>
              </a:rPr>
              <a:t>Дунай </a:t>
            </a:r>
            <a:r>
              <a:rPr lang="ru-RU" dirty="0" err="1">
                <a:latin typeface="Times New Roman" pitchFamily="18" charset="0"/>
                <a:cs typeface="Times New Roman" pitchFamily="18" charset="0"/>
              </a:rPr>
              <a:t>був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інтернаціоналізований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країнами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що</a:t>
            </a:r>
            <a:r>
              <a:rPr lang="ru-RU" dirty="0">
                <a:latin typeface="Times New Roman" pitchFamily="18" charset="0"/>
                <a:cs typeface="Times New Roman" pitchFamily="18" charset="0"/>
              </a:rPr>
              <a:t> не </a:t>
            </a:r>
            <a:r>
              <a:rPr lang="ru-RU" dirty="0" err="1">
                <a:latin typeface="Times New Roman" pitchFamily="18" charset="0"/>
                <a:cs typeface="Times New Roman" pitchFamily="18" charset="0"/>
              </a:rPr>
              <a:t>мають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виходу</a:t>
            </a:r>
            <a:r>
              <a:rPr lang="ru-RU" dirty="0">
                <a:latin typeface="Times New Roman" pitchFamily="18" charset="0"/>
                <a:cs typeface="Times New Roman" pitchFamily="18" charset="0"/>
              </a:rPr>
              <a:t> до моря, </a:t>
            </a:r>
            <a:r>
              <a:rPr lang="ru-RU" dirty="0" err="1">
                <a:latin typeface="Times New Roman" pitchFamily="18" charset="0"/>
                <a:cs typeface="Times New Roman" pitchFamily="18" charset="0"/>
              </a:rPr>
              <a:t>Австрією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Угорщиною</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колишньою</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Чехословаччиною</a:t>
            </a:r>
            <a:r>
              <a:rPr lang="ru-RU" dirty="0">
                <a:latin typeface="Times New Roman" pitchFamily="18" charset="0"/>
                <a:cs typeface="Times New Roman" pitchFamily="18" charset="0"/>
              </a:rPr>
              <a:t> (зараз </a:t>
            </a:r>
            <a:r>
              <a:rPr lang="ru-RU" dirty="0" err="1">
                <a:latin typeface="Times New Roman" pitchFamily="18" charset="0"/>
                <a:cs typeface="Times New Roman" pitchFamily="18" charset="0"/>
              </a:rPr>
              <a:t>лише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Словаччина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має</a:t>
            </a:r>
            <a:r>
              <a:rPr lang="ru-RU" dirty="0">
                <a:latin typeface="Times New Roman" pitchFamily="18" charset="0"/>
                <a:cs typeface="Times New Roman" pitchFamily="18" charset="0"/>
              </a:rPr>
              <a:t> доступ до Дунаю). </a:t>
            </a:r>
            <a:r>
              <a:rPr lang="ru-RU" dirty="0" err="1">
                <a:latin typeface="Times New Roman" pitchFamily="18" charset="0"/>
                <a:cs typeface="Times New Roman" pitchFamily="18" charset="0"/>
              </a:rPr>
              <a:t>Тепер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південь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Німеччини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має</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безпечний</a:t>
            </a:r>
            <a:r>
              <a:rPr lang="ru-RU" dirty="0">
                <a:latin typeface="Times New Roman" pitchFamily="18" charset="0"/>
                <a:cs typeface="Times New Roman" pitchFamily="18" charset="0"/>
              </a:rPr>
              <a:t> доступ до </a:t>
            </a:r>
            <a:r>
              <a:rPr lang="ru-RU" dirty="0" err="1">
                <a:latin typeface="Times New Roman" pitchFamily="18" charset="0"/>
                <a:cs typeface="Times New Roman" pitchFamily="18" charset="0"/>
              </a:rPr>
              <a:t>Чорного</a:t>
            </a:r>
            <a:r>
              <a:rPr lang="ru-RU" dirty="0">
                <a:latin typeface="Times New Roman" pitchFamily="18" charset="0"/>
                <a:cs typeface="Times New Roman" pitchFamily="18" charset="0"/>
              </a:rPr>
              <a:t> моря (</a:t>
            </a:r>
            <a:r>
              <a:rPr lang="ru-RU" dirty="0" err="1">
                <a:latin typeface="Times New Roman" pitchFamily="18" charset="0"/>
                <a:cs typeface="Times New Roman" pitchFamily="18" charset="0"/>
              </a:rPr>
              <a:t>Німеччина</a:t>
            </a:r>
            <a:r>
              <a:rPr lang="ru-RU" dirty="0">
                <a:latin typeface="Times New Roman" pitchFamily="18" charset="0"/>
                <a:cs typeface="Times New Roman" pitchFamily="18" charset="0"/>
              </a:rPr>
              <a:t> сама </a:t>
            </a:r>
            <a:r>
              <a:rPr lang="ru-RU" dirty="0" err="1">
                <a:latin typeface="Times New Roman" pitchFamily="18" charset="0"/>
                <a:cs typeface="Times New Roman" pitchFamily="18" charset="0"/>
              </a:rPr>
              <a:t>має</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ще</a:t>
            </a:r>
            <a:r>
              <a:rPr lang="ru-RU" dirty="0">
                <a:latin typeface="Times New Roman" pitchFamily="18" charset="0"/>
                <a:cs typeface="Times New Roman" pitchFamily="18" charset="0"/>
              </a:rPr>
              <a:t> доступ до </a:t>
            </a:r>
            <a:r>
              <a:rPr lang="ru-RU" dirty="0" err="1">
                <a:latin typeface="Times New Roman" pitchFamily="18" charset="0"/>
                <a:cs typeface="Times New Roman" pitchFamily="18" charset="0"/>
              </a:rPr>
              <a:t>Північного</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Балтійського</a:t>
            </a:r>
            <a:r>
              <a:rPr lang="ru-RU" dirty="0">
                <a:latin typeface="Times New Roman" pitchFamily="18" charset="0"/>
                <a:cs typeface="Times New Roman" pitchFamily="18" charset="0"/>
              </a:rPr>
              <a:t> моря).</a:t>
            </a:r>
          </a:p>
        </p:txBody>
      </p:sp>
      <p:sp>
        <p:nvSpPr>
          <p:cNvPr id="12" name="Прямоугольник 11"/>
          <p:cNvSpPr/>
          <p:nvPr/>
        </p:nvSpPr>
        <p:spPr>
          <a:xfrm>
            <a:off x="4053670" y="3034315"/>
            <a:ext cx="5091463" cy="923330"/>
          </a:xfrm>
          <a:prstGeom prst="rect">
            <a:avLst/>
          </a:prstGeom>
          <a:solidFill>
            <a:schemeClr val="accent3">
              <a:lumMod val="40000"/>
              <a:lumOff val="60000"/>
            </a:schemeClr>
          </a:solidFill>
        </p:spPr>
        <p:txBody>
          <a:bodyPr wrap="square">
            <a:spAutoFit/>
          </a:bodyPr>
          <a:lstStyle/>
          <a:p>
            <a:pPr algn="ctr"/>
            <a:r>
              <a:rPr lang="ru-RU" b="1" dirty="0" err="1">
                <a:latin typeface="Times New Roman" pitchFamily="18" charset="0"/>
                <a:cs typeface="Times New Roman" pitchFamily="18" charset="0"/>
              </a:rPr>
              <a:t>Інші</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міжнародні</a:t>
            </a:r>
            <a:r>
              <a:rPr lang="ru-RU" b="1" dirty="0">
                <a:latin typeface="Times New Roman" pitchFamily="18" charset="0"/>
                <a:cs typeface="Times New Roman" pitchFamily="18" charset="0"/>
              </a:rPr>
              <a:t> договори, </a:t>
            </a:r>
            <a:r>
              <a:rPr lang="ru-RU" b="1" dirty="0" err="1">
                <a:latin typeface="Times New Roman" pitchFamily="18" charset="0"/>
                <a:cs typeface="Times New Roman" pitchFamily="18" charset="0"/>
              </a:rPr>
              <a:t>відкрили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річки</a:t>
            </a:r>
            <a:r>
              <a:rPr lang="ru-RU" b="1" dirty="0">
                <a:latin typeface="Times New Roman" pitchFamily="18" charset="0"/>
                <a:cs typeface="Times New Roman" pitchFamily="18" charset="0"/>
              </a:rPr>
              <a:t>, </a:t>
            </a:r>
          </a:p>
          <a:p>
            <a:pPr algn="ctr"/>
            <a:r>
              <a:rPr lang="ru-RU" b="1" dirty="0" err="1">
                <a:latin typeface="Times New Roman" pitchFamily="18" charset="0"/>
                <a:cs typeface="Times New Roman" pitchFamily="18" charset="0"/>
              </a:rPr>
              <a:t>які</a:t>
            </a:r>
            <a:r>
              <a:rPr lang="ru-RU" b="1" dirty="0">
                <a:latin typeface="Times New Roman" pitchFamily="18" charset="0"/>
                <a:cs typeface="Times New Roman" pitchFamily="18" charset="0"/>
              </a:rPr>
              <a:t> не є </a:t>
            </a:r>
            <a:r>
              <a:rPr lang="ru-RU" b="1" dirty="0" err="1">
                <a:latin typeface="Times New Roman" pitchFamily="18" charset="0"/>
                <a:cs typeface="Times New Roman" pitchFamily="18" charset="0"/>
              </a:rPr>
              <a:t>традиційно</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міжнародними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водними</a:t>
            </a:r>
            <a:r>
              <a:rPr lang="ru-RU" b="1" dirty="0">
                <a:latin typeface="Times New Roman" pitchFamily="18" charset="0"/>
                <a:cs typeface="Times New Roman" pitchFamily="18" charset="0"/>
              </a:rPr>
              <a:t> шляхами:</a:t>
            </a:r>
          </a:p>
        </p:txBody>
      </p:sp>
      <p:pic>
        <p:nvPicPr>
          <p:cNvPr id="34818" name="Picture 2" descr="BalticSea March2000 NASA-S20000841154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0" y="3034573"/>
            <a:ext cx="1712948" cy="322494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6852" y="6286642"/>
            <a:ext cx="1712676" cy="307777"/>
          </a:xfrm>
          <a:prstGeom prst="rect">
            <a:avLst/>
          </a:prstGeom>
          <a:solidFill>
            <a:schemeClr val="accent6">
              <a:lumMod val="20000"/>
              <a:lumOff val="80000"/>
            </a:schemeClr>
          </a:solidFill>
        </p:spPr>
        <p:txBody>
          <a:bodyPr wrap="square">
            <a:spAutoFit/>
          </a:bodyPr>
          <a:lstStyle/>
          <a:p>
            <a:pPr algn="ctr"/>
            <a:r>
              <a:rPr lang="vi-VN" sz="1400" dirty="0">
                <a:latin typeface="Times New Roman" pitchFamily="18" charset="0"/>
                <a:cs typeface="Times New Roman" pitchFamily="18" charset="0"/>
              </a:rPr>
              <a:t>Балті́йське мо́ре</a:t>
            </a:r>
            <a:endParaRPr lang="uk-UA" sz="1400"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4898" b="9423"/>
          <a:stretch/>
        </p:blipFill>
        <p:spPr bwMode="auto">
          <a:xfrm>
            <a:off x="1697480" y="3034315"/>
            <a:ext cx="2381250" cy="145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672767" y="4469107"/>
            <a:ext cx="2381250" cy="307777"/>
          </a:xfrm>
          <a:prstGeom prst="rect">
            <a:avLst/>
          </a:prstGeom>
          <a:solidFill>
            <a:schemeClr val="accent6">
              <a:lumMod val="20000"/>
              <a:lumOff val="80000"/>
            </a:schemeClr>
          </a:solidFill>
        </p:spPr>
        <p:txBody>
          <a:bodyPr wrap="square">
            <a:spAutoFit/>
          </a:bodyPr>
          <a:lstStyle/>
          <a:p>
            <a:pPr algn="ctr"/>
            <a:r>
              <a:rPr lang="ru-RU" sz="1400" dirty="0" err="1">
                <a:latin typeface="Times New Roman" pitchFamily="18" charset="0"/>
                <a:cs typeface="Times New Roman" pitchFamily="18" charset="0"/>
              </a:rPr>
              <a:t>Босфорська</a:t>
            </a:r>
            <a:r>
              <a:rPr lang="ru-RU" sz="1400" dirty="0">
                <a:latin typeface="Times New Roman" pitchFamily="18" charset="0"/>
                <a:cs typeface="Times New Roman" pitchFamily="18" charset="0"/>
              </a:rPr>
              <a:t> протока </a:t>
            </a:r>
            <a:endParaRPr lang="uk-UA" sz="1400" dirty="0">
              <a:latin typeface="Times New Roman" pitchFamily="18" charset="0"/>
              <a:cs typeface="Times New Roman" pitchFamily="18" charset="0"/>
            </a:endParaRPr>
          </a:p>
        </p:txBody>
      </p:sp>
      <p:pic>
        <p:nvPicPr>
          <p:cNvPr id="2052" name="Picture 4" descr="ÐÐ°ÑÐ´Ð°Ð½ÐµÐ»Ð»Ð¸ Ð· ÐºÐ¾ÑÐ¼Ð¾Ñ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837" y="4797152"/>
            <a:ext cx="2368547" cy="1462366"/>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672768" y="6286642"/>
            <a:ext cx="2419890" cy="307777"/>
          </a:xfrm>
          <a:prstGeom prst="rect">
            <a:avLst/>
          </a:prstGeom>
          <a:solidFill>
            <a:schemeClr val="accent6">
              <a:lumMod val="20000"/>
              <a:lumOff val="80000"/>
            </a:schemeClr>
          </a:solidFill>
        </p:spPr>
        <p:txBody>
          <a:bodyPr wrap="square">
            <a:spAutoFit/>
          </a:bodyPr>
          <a:lstStyle/>
          <a:p>
            <a:pPr algn="ctr"/>
            <a:r>
              <a:rPr lang="uk-UA" sz="1400" dirty="0">
                <a:latin typeface="Times New Roman" pitchFamily="18" charset="0"/>
                <a:cs typeface="Times New Roman" pitchFamily="18" charset="0"/>
              </a:rPr>
              <a:t>Протока Дарданелли</a:t>
            </a:r>
          </a:p>
        </p:txBody>
      </p:sp>
    </p:spTree>
    <p:extLst>
      <p:ext uri="{BB962C8B-B14F-4D97-AF65-F5344CB8AC3E}">
        <p14:creationId xmlns:p14="http://schemas.microsoft.com/office/powerpoint/2010/main" val="93424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7</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830997"/>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щодо</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визначення</a:t>
            </a:r>
            <a:r>
              <a:rPr lang="ru-RU" sz="2400" b="1" dirty="0">
                <a:latin typeface="Times New Roman" pitchFamily="18" charset="0"/>
                <a:cs typeface="Times New Roman" pitchFamily="18" charset="0"/>
              </a:rPr>
              <a:t> </a:t>
            </a:r>
          </a:p>
          <a:p>
            <a:pPr algn="ctr"/>
            <a:r>
              <a:rPr lang="ru-RU" sz="2400" b="1" dirty="0" err="1">
                <a:latin typeface="Times New Roman" pitchFamily="18" charset="0"/>
                <a:cs typeface="Times New Roman" pitchFamily="18" charset="0"/>
              </a:rPr>
              <a:t>спірних</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міжнародних</a:t>
            </a:r>
            <a:r>
              <a:rPr lang="ru-RU" sz="2400" b="1" dirty="0">
                <a:latin typeface="Times New Roman" pitchFamily="18" charset="0"/>
                <a:cs typeface="Times New Roman" pitchFamily="18" charset="0"/>
              </a:rPr>
              <a:t> вод</a:t>
            </a:r>
            <a:endParaRPr lang="uk-UA" sz="2400" b="1" dirty="0">
              <a:latin typeface="Times New Roman" pitchFamily="18" charset="0"/>
              <a:cs typeface="Times New Roman" pitchFamily="18" charset="0"/>
            </a:endParaRPr>
          </a:p>
        </p:txBody>
      </p:sp>
      <p:sp>
        <p:nvSpPr>
          <p:cNvPr id="8" name="Прямоугольник 7"/>
          <p:cNvSpPr/>
          <p:nvPr/>
        </p:nvSpPr>
        <p:spPr>
          <a:xfrm>
            <a:off x="0" y="766737"/>
            <a:ext cx="9144000"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r>
              <a:rPr lang="ru-RU" dirty="0" err="1"/>
              <a:t>Поточні</a:t>
            </a:r>
            <a:r>
              <a:rPr lang="ru-RU" dirty="0"/>
              <a:t> </a:t>
            </a:r>
            <a:r>
              <a:rPr lang="ru-RU" dirty="0" err="1"/>
              <a:t>невирішені</a:t>
            </a:r>
            <a:r>
              <a:rPr lang="ru-RU" dirty="0"/>
              <a:t> </a:t>
            </a:r>
            <a:r>
              <a:rPr lang="ru-RU" dirty="0" err="1"/>
              <a:t>суперечки</a:t>
            </a:r>
            <a:r>
              <a:rPr lang="ru-RU" dirty="0"/>
              <a:t> з приводу </a:t>
            </a:r>
            <a:r>
              <a:rPr lang="ru-RU" dirty="0" err="1"/>
              <a:t>належності</a:t>
            </a:r>
            <a:r>
              <a:rPr lang="ru-RU" dirty="0"/>
              <a:t> до </a:t>
            </a:r>
            <a:r>
              <a:rPr lang="ru-RU" dirty="0" err="1"/>
              <a:t>поняття</a:t>
            </a:r>
            <a:r>
              <a:rPr lang="ru-RU" dirty="0"/>
              <a:t> </a:t>
            </a:r>
            <a:r>
              <a:rPr lang="ru-RU" b="1" dirty="0" err="1"/>
              <a:t>міжнародні</a:t>
            </a:r>
            <a:r>
              <a:rPr lang="ru-RU" b="1" dirty="0"/>
              <a:t> води</a:t>
            </a:r>
            <a:r>
              <a:rPr lang="ru-RU" dirty="0"/>
              <a:t>:</a:t>
            </a:r>
          </a:p>
        </p:txBody>
      </p:sp>
      <p:sp>
        <p:nvSpPr>
          <p:cNvPr id="9" name="Прямоугольник 8"/>
          <p:cNvSpPr/>
          <p:nvPr/>
        </p:nvSpPr>
        <p:spPr>
          <a:xfrm>
            <a:off x="2752062" y="4579744"/>
            <a:ext cx="3894849" cy="369332"/>
          </a:xfrm>
          <a:prstGeom prst="rect">
            <a:avLst/>
          </a:prstGeom>
        </p:spPr>
        <p:txBody>
          <a:bodyPr wrap="none">
            <a:spAutoFit/>
          </a:bodyPr>
          <a:lstStyle/>
          <a:p>
            <a:r>
              <a:rPr lang="uk-UA" dirty="0">
                <a:latin typeface="Times New Roman" pitchFamily="18" charset="0"/>
                <a:cs typeface="Times New Roman" pitchFamily="18" charset="0"/>
              </a:rPr>
              <a:t>Рисунок 3. Північно-Західний прохід </a:t>
            </a:r>
          </a:p>
        </p:txBody>
      </p:sp>
      <p:sp>
        <p:nvSpPr>
          <p:cNvPr id="13" name="Прямоугольник 12"/>
          <p:cNvSpPr/>
          <p:nvPr/>
        </p:nvSpPr>
        <p:spPr>
          <a:xfrm>
            <a:off x="1802985" y="6587363"/>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
        <p:nvSpPr>
          <p:cNvPr id="2" name="Прямоугольник 1"/>
          <p:cNvSpPr/>
          <p:nvPr/>
        </p:nvSpPr>
        <p:spPr>
          <a:xfrm>
            <a:off x="0" y="1136069"/>
            <a:ext cx="9117090" cy="1200329"/>
          </a:xfrm>
          <a:prstGeom prst="rect">
            <a:avLst/>
          </a:prstGeom>
        </p:spPr>
        <p:txBody>
          <a:bodyPr wrap="square">
            <a:spAutoFit/>
          </a:bodyPr>
          <a:lstStyle/>
          <a:p>
            <a:pPr algn="just"/>
            <a:r>
              <a:rPr lang="uk-UA" dirty="0">
                <a:latin typeface="Times New Roman" pitchFamily="18" charset="0"/>
                <a:cs typeface="Times New Roman" pitchFamily="18" charset="0"/>
              </a:rPr>
              <a:t>В той час як Канада, Данія, Росія </a:t>
            </a:r>
            <a:r>
              <a:rPr lang="uk-UA" dirty="0" err="1">
                <a:latin typeface="Times New Roman" pitchFamily="18" charset="0"/>
                <a:cs typeface="Times New Roman" pitchFamily="18" charset="0"/>
              </a:rPr>
              <a:t>та Норвегія схиляют</a:t>
            </a:r>
            <a:r>
              <a:rPr lang="uk-UA" dirty="0">
                <a:latin typeface="Times New Roman" pitchFamily="18" charset="0"/>
                <a:cs typeface="Times New Roman" pitchFamily="18" charset="0"/>
              </a:rPr>
              <a:t>ься до розподілу вод Північного Льодовитого океану на сектори «національних» або «внутрішніх вод», Сполучені Штати та більшість країн Європейського союзу офіційно схиляються до віднесення всього регіону до міжнародних вод </a:t>
            </a:r>
          </a:p>
        </p:txBody>
      </p:sp>
      <p:pic>
        <p:nvPicPr>
          <p:cNvPr id="4098" name="Picture 2" descr="https://upload.wikimedia.org/wikipedia/commons/thumb/d/d0/Northwest_passage.jpg/1920px-Northwest_pass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127" y="2303812"/>
            <a:ext cx="6074213" cy="227783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2356" y="4916084"/>
            <a:ext cx="9117091" cy="1661993"/>
          </a:xfrm>
          <a:prstGeom prst="rect">
            <a:avLst/>
          </a:prstGeom>
          <a:solidFill>
            <a:schemeClr val="accent6">
              <a:lumMod val="20000"/>
              <a:lumOff val="80000"/>
            </a:schemeClr>
          </a:solidFill>
        </p:spPr>
        <p:txBody>
          <a:bodyPr wrap="square">
            <a:spAutoFit/>
          </a:bodyPr>
          <a:lstStyle/>
          <a:p>
            <a:pPr indent="271463" algn="just"/>
            <a:r>
              <a:rPr lang="uk-UA" sz="1700" dirty="0">
                <a:latin typeface="Times New Roman" pitchFamily="18" charset="0"/>
                <a:cs typeface="Times New Roman" pitchFamily="18" charset="0"/>
              </a:rPr>
              <a:t>Північно-Західний прохід (англ. </a:t>
            </a:r>
            <a:r>
              <a:rPr lang="la-Latn" sz="1700" dirty="0">
                <a:latin typeface="Times New Roman" pitchFamily="18" charset="0"/>
                <a:cs typeface="Times New Roman" pitchFamily="18" charset="0"/>
              </a:rPr>
              <a:t>Northwest Passage) — </a:t>
            </a:r>
            <a:r>
              <a:rPr lang="uk-UA" sz="1700" dirty="0">
                <a:latin typeface="Times New Roman" pitchFamily="18" charset="0"/>
                <a:cs typeface="Times New Roman" pitchFamily="18" charset="0"/>
              </a:rPr>
              <a:t>морський шлях через Північний Льодовитий океан уздовж північного берега Північної Америки через Канадський Арктичний архіпелаг.</a:t>
            </a:r>
          </a:p>
          <a:p>
            <a:pPr indent="271463" algn="just"/>
            <a:r>
              <a:rPr lang="uk-UA" sz="1700" dirty="0">
                <a:latin typeface="Times New Roman" pitchFamily="18" charset="0"/>
                <a:cs typeface="Times New Roman" pitchFamily="18" charset="0"/>
              </a:rPr>
              <a:t>Прохід сполучає Атлантичний і Тихий океани. Точніше, різні острови архіпелагу відокремлені один від одного і від канадського узбережжя групою арктичних водних шляхів, які мають збірну назву Північно-Західних шляхів</a:t>
            </a:r>
          </a:p>
        </p:txBody>
      </p:sp>
    </p:spTree>
    <p:extLst>
      <p:ext uri="{BB962C8B-B14F-4D97-AF65-F5344CB8AC3E}">
        <p14:creationId xmlns:p14="http://schemas.microsoft.com/office/powerpoint/2010/main" val="125049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8</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769441"/>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p>
          <a:p>
            <a:pPr algn="ctr"/>
            <a:r>
              <a:rPr lang="ru-RU" sz="2000" b="1" dirty="0" err="1">
                <a:latin typeface="Times New Roman" pitchFamily="18" charset="0"/>
                <a:cs typeface="Times New Roman" pitchFamily="18" charset="0"/>
              </a:rPr>
              <a:t>міжнародні</a:t>
            </a:r>
            <a:r>
              <a:rPr lang="ru-RU" sz="2000" b="1" dirty="0">
                <a:latin typeface="Times New Roman" pitchFamily="18" charset="0"/>
                <a:cs typeface="Times New Roman" pitchFamily="18" charset="0"/>
              </a:rPr>
              <a:t> угоди (</a:t>
            </a:r>
            <a:r>
              <a:rPr lang="ru-RU" sz="2000" b="1" dirty="0" err="1">
                <a:latin typeface="Times New Roman" pitchFamily="18" charset="0"/>
                <a:cs typeface="Times New Roman" pitchFamily="18" charset="0"/>
              </a:rPr>
              <a:t>історичний</a:t>
            </a:r>
            <a:r>
              <a:rPr lang="ru-RU" sz="2000" b="1" dirty="0">
                <a:latin typeface="Times New Roman" pitchFamily="18" charset="0"/>
                <a:cs typeface="Times New Roman" pitchFamily="18" charset="0"/>
              </a:rPr>
              <a:t> аспект)</a:t>
            </a:r>
            <a:endParaRPr lang="uk-UA" sz="2000" b="1" dirty="0">
              <a:latin typeface="Times New Roman" pitchFamily="18" charset="0"/>
              <a:cs typeface="Times New Roman" pitchFamily="18" charset="0"/>
            </a:endParaRPr>
          </a:p>
        </p:txBody>
      </p:sp>
      <p:sp>
        <p:nvSpPr>
          <p:cNvPr id="8" name="Прямоугольник 7"/>
          <p:cNvSpPr/>
          <p:nvPr/>
        </p:nvSpPr>
        <p:spPr>
          <a:xfrm>
            <a:off x="0" y="766737"/>
            <a:ext cx="9144000"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ЗАГАЛЬНІ КОНВЕНЦІЇ, УГОДИ, ДОГОВОРИ:</a:t>
            </a:r>
          </a:p>
        </p:txBody>
      </p:sp>
      <p:sp>
        <p:nvSpPr>
          <p:cNvPr id="13" name="Прямоугольник 12"/>
          <p:cNvSpPr/>
          <p:nvPr/>
        </p:nvSpPr>
        <p:spPr>
          <a:xfrm>
            <a:off x="1691680" y="6173031"/>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
        <p:nvSpPr>
          <p:cNvPr id="6" name="Прямоугольник 5"/>
          <p:cNvSpPr/>
          <p:nvPr/>
        </p:nvSpPr>
        <p:spPr>
          <a:xfrm>
            <a:off x="-1" y="1171662"/>
            <a:ext cx="9117091" cy="3754874"/>
          </a:xfrm>
          <a:prstGeom prst="rect">
            <a:avLst/>
          </a:prstGeom>
          <a:solidFill>
            <a:schemeClr val="accent6">
              <a:lumMod val="20000"/>
              <a:lumOff val="80000"/>
            </a:schemeClr>
          </a:solidFill>
        </p:spPr>
        <p:txBody>
          <a:bodyPr wrap="square">
            <a:spAutoFit/>
          </a:bodyPr>
          <a:lstStyle/>
          <a:p>
            <a:pPr marL="285750" indent="-285750" algn="just">
              <a:buFont typeface="Wingdings" pitchFamily="2" charset="2"/>
              <a:buChar char="Ø"/>
            </a:pPr>
            <a:r>
              <a:rPr lang="uk-UA" sz="1700" dirty="0">
                <a:latin typeface="Times New Roman" pitchFamily="18" charset="0"/>
                <a:cs typeface="Times New Roman" pitchFamily="18" charset="0"/>
              </a:rPr>
              <a:t>Міжнародна база даних за договорами прісної води;</a:t>
            </a:r>
          </a:p>
          <a:p>
            <a:pPr marL="285750" indent="-285750" algn="just">
              <a:buFont typeface="Wingdings" pitchFamily="2" charset="2"/>
              <a:buChar char="Ø"/>
            </a:pPr>
            <a:r>
              <a:rPr lang="uk-UA" sz="1700" dirty="0">
                <a:latin typeface="Times New Roman" pitchFamily="18" charset="0"/>
                <a:cs typeface="Times New Roman" pitchFamily="18" charset="0"/>
              </a:rPr>
              <a:t>Щорічник міжнародного співробітництва з питань довкілля та розвитку морського середовища, морських живих ресурсів та прісної води;</a:t>
            </a:r>
          </a:p>
          <a:p>
            <a:pPr marL="285750" indent="-285750" algn="just">
              <a:buFont typeface="Wingdings" pitchFamily="2" charset="2"/>
              <a:buChar char="Ø"/>
            </a:pPr>
            <a:r>
              <a:rPr lang="uk-UA" sz="1700" dirty="0">
                <a:latin typeface="Times New Roman" pitchFamily="18" charset="0"/>
                <a:cs typeface="Times New Roman" pitchFamily="18" charset="0"/>
              </a:rPr>
              <a:t>1972 Лондонська конвенція про запобігання забрудненню моря скидами відходів та іншими матеріалами;</a:t>
            </a:r>
          </a:p>
          <a:p>
            <a:pPr marL="285750" indent="-285750" algn="just">
              <a:buFont typeface="Wingdings" pitchFamily="2" charset="2"/>
              <a:buChar char="Ø"/>
            </a:pPr>
            <a:r>
              <a:rPr lang="uk-UA" sz="1700" dirty="0">
                <a:latin typeface="Times New Roman" pitchFamily="18" charset="0"/>
                <a:cs typeface="Times New Roman" pitchFamily="18" charset="0"/>
              </a:rPr>
              <a:t>1973 Лондонська Міжнародна конвенція із запобігання забруднення з суден (</a:t>
            </a:r>
            <a:r>
              <a:rPr lang="la-Latn" sz="1600" dirty="0">
                <a:latin typeface="Times New Roman" pitchFamily="18" charset="0"/>
                <a:cs typeface="Times New Roman" pitchFamily="18" charset="0"/>
              </a:rPr>
              <a:t>MARPOL 73/78</a:t>
            </a:r>
            <a:r>
              <a:rPr lang="uk-UA" sz="1700" dirty="0">
                <a:latin typeface="Times New Roman" pitchFamily="18" charset="0"/>
                <a:cs typeface="Times New Roman" pitchFamily="18" charset="0"/>
              </a:rPr>
              <a:t>);</a:t>
            </a:r>
          </a:p>
          <a:p>
            <a:pPr marL="285750" indent="-285750" algn="just">
              <a:buFont typeface="Wingdings" pitchFamily="2" charset="2"/>
              <a:buChar char="Ø"/>
            </a:pPr>
            <a:r>
              <a:rPr lang="uk-UA" sz="1700" dirty="0">
                <a:latin typeface="Times New Roman" pitchFamily="18" charset="0"/>
                <a:cs typeface="Times New Roman" pitchFamily="18" charset="0"/>
              </a:rPr>
              <a:t>1982 Конвенція з морського права Організації Об'єднаних Націй (</a:t>
            </a:r>
            <a:r>
              <a:rPr lang="la-Latn" sz="1700" dirty="0">
                <a:latin typeface="Times New Roman" pitchFamily="18" charset="0"/>
                <a:cs typeface="Times New Roman" pitchFamily="18" charset="0"/>
              </a:rPr>
              <a:t>UNCLOS)</a:t>
            </a:r>
            <a:r>
              <a:rPr lang="uk-UA" sz="1700" dirty="0">
                <a:latin typeface="Times New Roman" pitchFamily="18" charset="0"/>
                <a:cs typeface="Times New Roman" pitchFamily="18" charset="0"/>
              </a:rPr>
              <a:t>;</a:t>
            </a:r>
            <a:endParaRPr lang="la-Latn" sz="1700" dirty="0">
              <a:latin typeface="Times New Roman" pitchFamily="18" charset="0"/>
              <a:cs typeface="Times New Roman" pitchFamily="18" charset="0"/>
            </a:endParaRPr>
          </a:p>
          <a:p>
            <a:pPr marL="285750" indent="-285750" algn="just">
              <a:buFont typeface="Wingdings" pitchFamily="2" charset="2"/>
              <a:buChar char="Ø"/>
            </a:pPr>
            <a:r>
              <a:rPr lang="la-Latn" sz="1700" dirty="0">
                <a:latin typeface="Times New Roman" pitchFamily="18" charset="0"/>
                <a:cs typeface="Times New Roman" pitchFamily="18" charset="0"/>
              </a:rPr>
              <a:t>1997 </a:t>
            </a:r>
            <a:r>
              <a:rPr lang="uk-UA" sz="1700" dirty="0">
                <a:latin typeface="Times New Roman" pitchFamily="18" charset="0"/>
                <a:cs typeface="Times New Roman" pitchFamily="18" charset="0"/>
              </a:rPr>
              <a:t>Конвенція про право несудноплавних видів використання міжнародних водотоків Організації Об'єднаних Націй (</a:t>
            </a:r>
            <a:r>
              <a:rPr lang="la-Latn" sz="1700" dirty="0">
                <a:latin typeface="Times New Roman" pitchFamily="18" charset="0"/>
                <a:cs typeface="Times New Roman" pitchFamily="18" charset="0"/>
              </a:rPr>
              <a:t>CIW) — </a:t>
            </a:r>
            <a:r>
              <a:rPr lang="uk-UA" sz="1700" dirty="0">
                <a:latin typeface="Times New Roman" pitchFamily="18" charset="0"/>
                <a:cs typeface="Times New Roman" pitchFamily="18" charset="0"/>
              </a:rPr>
              <a:t>не ратифікована;</a:t>
            </a:r>
          </a:p>
          <a:p>
            <a:pPr marL="285750" indent="-285750" algn="just">
              <a:buFont typeface="Wingdings" pitchFamily="2" charset="2"/>
              <a:buChar char="Ø"/>
            </a:pPr>
            <a:r>
              <a:rPr lang="uk-UA" sz="1700" dirty="0">
                <a:latin typeface="Times New Roman" pitchFamily="18" charset="0"/>
                <a:cs typeface="Times New Roman" pitchFamily="18" charset="0"/>
              </a:rPr>
              <a:t>Договір про транскордонні ґрунтові води, </a:t>
            </a:r>
            <a:r>
              <a:rPr lang="la-Latn" sz="1700" dirty="0">
                <a:latin typeface="Times New Roman" pitchFamily="18" charset="0"/>
                <a:cs typeface="Times New Roman" pitchFamily="18" charset="0"/>
              </a:rPr>
              <a:t>The Bellagio Draft Treaty</a:t>
            </a:r>
          </a:p>
          <a:p>
            <a:pPr algn="just"/>
            <a:r>
              <a:rPr lang="uk-UA" sz="1700" dirty="0">
                <a:latin typeface="Times New Roman" pitchFamily="18" charset="0"/>
                <a:cs typeface="Times New Roman" pitchFamily="18" charset="0"/>
              </a:rPr>
              <a:t>Інші глобальні конвенції та договори з відповідними наслідками стосовно міжнародних вод:</a:t>
            </a:r>
          </a:p>
          <a:p>
            <a:pPr marL="285750" indent="-285750" algn="just">
              <a:buFont typeface="Wingdings" pitchFamily="2" charset="2"/>
              <a:buChar char="Ø"/>
            </a:pPr>
            <a:r>
              <a:rPr lang="uk-UA" sz="1700" dirty="0">
                <a:latin typeface="Times New Roman" pitchFamily="18" charset="0"/>
                <a:cs typeface="Times New Roman" pitchFamily="18" charset="0"/>
              </a:rPr>
              <a:t>1971 </a:t>
            </a:r>
            <a:r>
              <a:rPr lang="uk-UA" sz="1700" dirty="0" err="1">
                <a:latin typeface="Times New Roman" pitchFamily="18" charset="0"/>
                <a:cs typeface="Times New Roman" pitchFamily="18" charset="0"/>
              </a:rPr>
              <a:t>Рамсарська</a:t>
            </a:r>
            <a:r>
              <a:rPr lang="uk-UA" sz="1700" dirty="0">
                <a:latin typeface="Times New Roman" pitchFamily="18" charset="0"/>
                <a:cs typeface="Times New Roman" pitchFamily="18" charset="0"/>
              </a:rPr>
              <a:t> конвенція стосовно болотних угідь;</a:t>
            </a:r>
          </a:p>
          <a:p>
            <a:pPr marL="285750" indent="-285750" algn="just">
              <a:buFont typeface="Wingdings" pitchFamily="2" charset="2"/>
              <a:buChar char="Ø"/>
            </a:pPr>
            <a:r>
              <a:rPr lang="uk-UA" sz="1700" dirty="0">
                <a:latin typeface="Times New Roman" pitchFamily="18" charset="0"/>
                <a:cs typeface="Times New Roman" pitchFamily="18" charset="0"/>
              </a:rPr>
              <a:t>1992 Конвенція про </a:t>
            </a:r>
            <a:r>
              <a:rPr lang="uk-UA" sz="1700" dirty="0" err="1">
                <a:latin typeface="Times New Roman" pitchFamily="18" charset="0"/>
                <a:cs typeface="Times New Roman" pitchFamily="18" charset="0"/>
              </a:rPr>
              <a:t>біорізноманіття</a:t>
            </a:r>
            <a:r>
              <a:rPr lang="uk-UA" sz="1700" dirty="0">
                <a:latin typeface="Times New Roman" pitchFamily="18" charset="0"/>
                <a:cs typeface="Times New Roman" pitchFamily="18" charset="0"/>
              </a:rPr>
              <a:t> (</a:t>
            </a:r>
            <a:r>
              <a:rPr lang="la-Latn" sz="1700" dirty="0">
                <a:latin typeface="Times New Roman" pitchFamily="18" charset="0"/>
                <a:cs typeface="Times New Roman" pitchFamily="18" charset="0"/>
              </a:rPr>
              <a:t>CBD), </a:t>
            </a:r>
            <a:r>
              <a:rPr lang="uk-UA" sz="1700" dirty="0">
                <a:latin typeface="Times New Roman" pitchFamily="18" charset="0"/>
                <a:cs typeface="Times New Roman" pitchFamily="18" charset="0"/>
              </a:rPr>
              <a:t>особливо в статтях </a:t>
            </a:r>
            <a:r>
              <a:rPr lang="la-Latn" sz="1700" dirty="0">
                <a:latin typeface="Times New Roman" pitchFamily="18" charset="0"/>
                <a:cs typeface="Times New Roman" pitchFamily="18" charset="0"/>
              </a:rPr>
              <a:t>XII–XIII, </a:t>
            </a:r>
            <a:r>
              <a:rPr lang="uk-UA" sz="1700" dirty="0">
                <a:latin typeface="Times New Roman" pitchFamily="18" charset="0"/>
                <a:cs typeface="Times New Roman" pitchFamily="18" charset="0"/>
              </a:rPr>
              <a:t>у відношенні транскордонних водних екосистем.</a:t>
            </a:r>
          </a:p>
        </p:txBody>
      </p:sp>
      <p:sp>
        <p:nvSpPr>
          <p:cNvPr id="9" name="Прямоугольник 8"/>
          <p:cNvSpPr/>
          <p:nvPr/>
        </p:nvSpPr>
        <p:spPr>
          <a:xfrm>
            <a:off x="-2196" y="4926536"/>
            <a:ext cx="9144000"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sz="1600" b="1" dirty="0">
                <a:latin typeface="Times New Roman" pitchFamily="18" charset="0"/>
                <a:cs typeface="Times New Roman" pitchFamily="18" charset="0"/>
              </a:rPr>
              <a:t>КОНВЕНЦІЇ МІЖНАРОДНИХ ВОД</a:t>
            </a:r>
            <a:r>
              <a:rPr lang="ru-RU" b="1" dirty="0"/>
              <a:t>:</a:t>
            </a:r>
          </a:p>
        </p:txBody>
      </p:sp>
      <p:sp>
        <p:nvSpPr>
          <p:cNvPr id="2" name="Прямоугольник 1"/>
          <p:cNvSpPr/>
          <p:nvPr/>
        </p:nvSpPr>
        <p:spPr>
          <a:xfrm>
            <a:off x="0" y="5295868"/>
            <a:ext cx="9141803" cy="877163"/>
          </a:xfrm>
          <a:prstGeom prst="rect">
            <a:avLst/>
          </a:prstGeom>
          <a:solidFill>
            <a:schemeClr val="accent6">
              <a:lumMod val="20000"/>
              <a:lumOff val="80000"/>
            </a:schemeClr>
          </a:solidFill>
        </p:spPr>
        <p:txBody>
          <a:bodyPr wrap="square">
            <a:spAutoFit/>
          </a:bodyPr>
          <a:lstStyle/>
          <a:p>
            <a:pPr marL="285750" indent="-285750">
              <a:buFont typeface="Wingdings" pitchFamily="2" charset="2"/>
              <a:buChar char="Ø"/>
            </a:pPr>
            <a:r>
              <a:rPr lang="ru-RU" sz="1700" dirty="0">
                <a:latin typeface="Times New Roman" pitchFamily="18" charset="0"/>
                <a:cs typeface="Times New Roman" pitchFamily="18" charset="0"/>
              </a:rPr>
              <a:t>1971 </a:t>
            </a:r>
            <a:r>
              <a:rPr lang="ru-RU" sz="1700" dirty="0" err="1">
                <a:latin typeface="Times New Roman" pitchFamily="18" charset="0"/>
                <a:cs typeface="Times New Roman" pitchFamily="18" charset="0"/>
              </a:rPr>
              <a:t>Рамсарська</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конвенція</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стосовно</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болотних</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угідь</a:t>
            </a:r>
            <a:r>
              <a:rPr lang="ru-RU" sz="1700" dirty="0">
                <a:latin typeface="Times New Roman" pitchFamily="18" charset="0"/>
                <a:cs typeface="Times New Roman" pitchFamily="18" charset="0"/>
              </a:rPr>
              <a:t>;</a:t>
            </a:r>
          </a:p>
          <a:p>
            <a:pPr marL="285750" indent="-285750" algn="just">
              <a:buFont typeface="Wingdings" pitchFamily="2" charset="2"/>
              <a:buChar char="Ø"/>
            </a:pPr>
            <a:r>
              <a:rPr lang="ru-RU" sz="1700" dirty="0">
                <a:latin typeface="Times New Roman" pitchFamily="18" charset="0"/>
                <a:cs typeface="Times New Roman" pitchFamily="18" charset="0"/>
              </a:rPr>
              <a:t>1992 </a:t>
            </a:r>
            <a:r>
              <a:rPr lang="ru-RU" sz="1700" dirty="0" err="1">
                <a:latin typeface="Times New Roman" pitchFamily="18" charset="0"/>
                <a:cs typeface="Times New Roman" pitchFamily="18" charset="0"/>
              </a:rPr>
              <a:t>Конвенція</a:t>
            </a:r>
            <a:r>
              <a:rPr lang="ru-RU" sz="1700" dirty="0">
                <a:latin typeface="Times New Roman" pitchFamily="18" charset="0"/>
                <a:cs typeface="Times New Roman" pitchFamily="18" charset="0"/>
              </a:rPr>
              <a:t> про </a:t>
            </a:r>
            <a:r>
              <a:rPr lang="ru-RU" sz="1700" dirty="0" err="1">
                <a:latin typeface="Times New Roman" pitchFamily="18" charset="0"/>
                <a:cs typeface="Times New Roman" pitchFamily="18" charset="0"/>
              </a:rPr>
              <a:t>біорізноманіття</a:t>
            </a:r>
            <a:r>
              <a:rPr lang="ru-RU" sz="1700" dirty="0">
                <a:latin typeface="Times New Roman" pitchFamily="18" charset="0"/>
                <a:cs typeface="Times New Roman" pitchFamily="18" charset="0"/>
              </a:rPr>
              <a:t> (CBD), особливо в </a:t>
            </a:r>
            <a:r>
              <a:rPr lang="ru-RU" sz="1700" dirty="0" err="1">
                <a:latin typeface="Times New Roman" pitchFamily="18" charset="0"/>
                <a:cs typeface="Times New Roman" pitchFamily="18" charset="0"/>
              </a:rPr>
              <a:t>статтях</a:t>
            </a:r>
            <a:r>
              <a:rPr lang="ru-RU" sz="1700" dirty="0">
                <a:latin typeface="Times New Roman" pitchFamily="18" charset="0"/>
                <a:cs typeface="Times New Roman" pitchFamily="18" charset="0"/>
              </a:rPr>
              <a:t> XII–XIII, у </a:t>
            </a:r>
            <a:r>
              <a:rPr lang="ru-RU" sz="1700" dirty="0" err="1">
                <a:latin typeface="Times New Roman" pitchFamily="18" charset="0"/>
                <a:cs typeface="Times New Roman" pitchFamily="18" charset="0"/>
              </a:rPr>
              <a:t>відношенні</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транскордонних</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водних</a:t>
            </a:r>
            <a:r>
              <a:rPr lang="ru-RU" sz="1700" dirty="0">
                <a:latin typeface="Times New Roman" pitchFamily="18" charset="0"/>
                <a:cs typeface="Times New Roman" pitchFamily="18" charset="0"/>
              </a:rPr>
              <a:t> </a:t>
            </a:r>
            <a:r>
              <a:rPr lang="ru-RU" sz="1700" dirty="0" err="1">
                <a:latin typeface="Times New Roman" pitchFamily="18" charset="0"/>
                <a:cs typeface="Times New Roman" pitchFamily="18" charset="0"/>
              </a:rPr>
              <a:t>екосистем</a:t>
            </a:r>
            <a:r>
              <a:rPr lang="ru-RU" sz="1700" dirty="0">
                <a:latin typeface="Times New Roman" pitchFamily="18" charset="0"/>
                <a:cs typeface="Times New Roman" pitchFamily="18" charset="0"/>
              </a:rPr>
              <a:t>.</a:t>
            </a:r>
          </a:p>
        </p:txBody>
      </p:sp>
    </p:spTree>
    <p:extLst>
      <p:ext uri="{BB962C8B-B14F-4D97-AF65-F5344CB8AC3E}">
        <p14:creationId xmlns:p14="http://schemas.microsoft.com/office/powerpoint/2010/main" val="400149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Рисунок 7" descr="C:\Users\Marat\Desktop\eu_flag_co_funded_pos_[rgb]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38"/>
            <a:ext cx="22494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pPr>
              <a:defRPr/>
            </a:pPr>
            <a:fld id="{0AEB593D-4678-4364-9E8D-F7EADF1EAEA5}" type="slidenum">
              <a:rPr lang="hu-HU" smtClean="0"/>
              <a:pPr>
                <a:defRPr/>
              </a:pPr>
              <a:t>9</a:t>
            </a:fld>
            <a:endParaRPr lang="hu-HU"/>
          </a:p>
        </p:txBody>
      </p:sp>
      <p:sp>
        <p:nvSpPr>
          <p:cNvPr id="3" name="Прямоугольник 2"/>
          <p:cNvSpPr/>
          <p:nvPr/>
        </p:nvSpPr>
        <p:spPr>
          <a:xfrm>
            <a:off x="0" y="828299"/>
            <a:ext cx="9117090" cy="400110"/>
          </a:xfrm>
          <a:prstGeom prst="rect">
            <a:avLst/>
          </a:prstGeom>
        </p:spPr>
        <p:txBody>
          <a:bodyPr wrap="square">
            <a:spAutoFit/>
          </a:bodyPr>
          <a:lstStyle/>
          <a:p>
            <a:r>
              <a:rPr lang="ru-RU" dirty="0"/>
              <a:t> </a:t>
            </a:r>
            <a:endParaRPr lang="uk-UA" sz="2000" dirty="0">
              <a:latin typeface="Times New Roman" pitchFamily="18" charset="0"/>
              <a:cs typeface="Times New Roman" pitchFamily="18" charset="0"/>
            </a:endParaRPr>
          </a:p>
        </p:txBody>
      </p:sp>
      <p:sp>
        <p:nvSpPr>
          <p:cNvPr id="5" name="Прямоугольник 4"/>
          <p:cNvSpPr/>
          <p:nvPr/>
        </p:nvSpPr>
        <p:spPr>
          <a:xfrm>
            <a:off x="2232718" y="-18005"/>
            <a:ext cx="6911281" cy="830997"/>
          </a:xfrm>
          <a:prstGeom prst="rect">
            <a:avLst/>
          </a:prstGeom>
          <a:solidFill>
            <a:schemeClr val="accent5">
              <a:lumMod val="20000"/>
              <a:lumOff val="80000"/>
            </a:schemeClr>
          </a:solidFill>
        </p:spPr>
        <p:txBody>
          <a:bodyPr wrap="square">
            <a:spAutoFit/>
          </a:bodyPr>
          <a:lstStyle/>
          <a:p>
            <a:pPr algn="ctr"/>
            <a:r>
              <a:rPr lang="ru-RU" sz="2400" b="1" dirty="0" err="1">
                <a:latin typeface="Times New Roman" pitchFamily="18" charset="0"/>
                <a:cs typeface="Times New Roman" pitchFamily="18" charset="0"/>
              </a:rPr>
              <a:t>Водна</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політика</a:t>
            </a:r>
            <a:r>
              <a:rPr lang="ru-RU" sz="2400" b="1" dirty="0">
                <a:latin typeface="Times New Roman" pitchFamily="18" charset="0"/>
                <a:cs typeface="Times New Roman" pitchFamily="18" charset="0"/>
              </a:rPr>
              <a:t>: </a:t>
            </a:r>
          </a:p>
          <a:p>
            <a:pPr algn="ctr"/>
            <a:r>
              <a:rPr lang="ru-RU" sz="2400" b="1" dirty="0">
                <a:latin typeface="Times New Roman" pitchFamily="18" charset="0"/>
                <a:cs typeface="Times New Roman" pitchFamily="18" charset="0"/>
              </a:rPr>
              <a:t>угоди з </a:t>
            </a:r>
            <a:r>
              <a:rPr lang="ru-RU" sz="2400" b="1" dirty="0" err="1">
                <a:latin typeface="Times New Roman" pitchFamily="18" charset="0"/>
                <a:cs typeface="Times New Roman" pitchFamily="18" charset="0"/>
              </a:rPr>
              <a:t>міжнародних</a:t>
            </a:r>
            <a:r>
              <a:rPr lang="ru-RU" sz="2400" b="1" dirty="0">
                <a:latin typeface="Times New Roman" pitchFamily="18" charset="0"/>
                <a:cs typeface="Times New Roman" pitchFamily="18" charset="0"/>
              </a:rPr>
              <a:t> вод (</a:t>
            </a:r>
            <a:r>
              <a:rPr lang="ru-RU" sz="2400" b="1" dirty="0" err="1">
                <a:latin typeface="Times New Roman" pitchFamily="18" charset="0"/>
                <a:cs typeface="Times New Roman" pitchFamily="18" charset="0"/>
              </a:rPr>
              <a:t>історичний</a:t>
            </a:r>
            <a:r>
              <a:rPr lang="ru-RU" sz="2400" b="1" dirty="0">
                <a:latin typeface="Times New Roman" pitchFamily="18" charset="0"/>
                <a:cs typeface="Times New Roman" pitchFamily="18" charset="0"/>
              </a:rPr>
              <a:t> аспект)</a:t>
            </a:r>
            <a:endParaRPr lang="uk-UA" sz="2400" b="1" dirty="0">
              <a:latin typeface="Times New Roman" pitchFamily="18" charset="0"/>
              <a:cs typeface="Times New Roman" pitchFamily="18" charset="0"/>
            </a:endParaRPr>
          </a:p>
        </p:txBody>
      </p:sp>
      <p:sp>
        <p:nvSpPr>
          <p:cNvPr id="8" name="Прямоугольник 7"/>
          <p:cNvSpPr/>
          <p:nvPr/>
        </p:nvSpPr>
        <p:spPr>
          <a:xfrm>
            <a:off x="0" y="766737"/>
            <a:ext cx="9144000" cy="369332"/>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ctr"/>
            <a:r>
              <a:rPr lang="ru-RU" b="1" dirty="0"/>
              <a:t>РЕГІОНАЛЬНІ  УГОДИ:</a:t>
            </a:r>
          </a:p>
        </p:txBody>
      </p:sp>
      <p:sp>
        <p:nvSpPr>
          <p:cNvPr id="13" name="Прямоугольник 12"/>
          <p:cNvSpPr/>
          <p:nvPr/>
        </p:nvSpPr>
        <p:spPr>
          <a:xfrm>
            <a:off x="1691680" y="6333625"/>
            <a:ext cx="5760640" cy="261610"/>
          </a:xfrm>
          <a:prstGeom prst="rect">
            <a:avLst/>
          </a:prstGeom>
          <a:solidFill>
            <a:schemeClr val="accent5">
              <a:lumMod val="20000"/>
              <a:lumOff val="80000"/>
            </a:schemeClr>
          </a:solidFill>
        </p:spPr>
        <p:txBody>
          <a:bodyPr wrap="square">
            <a:spAutoFit/>
          </a:bodyPr>
          <a:lstStyle/>
          <a:p>
            <a:pPr algn="ctr"/>
            <a:r>
              <a:rPr lang="uk-UA" sz="1100" dirty="0">
                <a:latin typeface="Times New Roman" pitchFamily="18" charset="0"/>
                <a:cs typeface="Times New Roman" pitchFamily="18" charset="0"/>
              </a:rPr>
              <a:t>Режим доступу: </a:t>
            </a:r>
            <a:r>
              <a:rPr lang="la-Latn" sz="1100" dirty="0">
                <a:latin typeface="Times New Roman" pitchFamily="18" charset="0"/>
                <a:cs typeface="Times New Roman" pitchFamily="18" charset="0"/>
              </a:rPr>
              <a:t>https://uk.wikipedia.org/wiki/%B8#/media/File:Internationalwaters.png</a:t>
            </a:r>
            <a:endParaRPr lang="uk-UA" sz="1100" dirty="0">
              <a:latin typeface="Times New Roman" pitchFamily="18" charset="0"/>
              <a:cs typeface="Times New Roman" pitchFamily="18" charset="0"/>
            </a:endParaRPr>
          </a:p>
        </p:txBody>
      </p:sp>
      <p:sp>
        <p:nvSpPr>
          <p:cNvPr id="6" name="Прямоугольник 5"/>
          <p:cNvSpPr/>
          <p:nvPr/>
        </p:nvSpPr>
        <p:spPr>
          <a:xfrm>
            <a:off x="-1" y="1171662"/>
            <a:ext cx="9117091" cy="4093428"/>
          </a:xfrm>
          <a:prstGeom prst="rect">
            <a:avLst/>
          </a:prstGeom>
          <a:solidFill>
            <a:schemeClr val="accent6">
              <a:lumMod val="20000"/>
              <a:lumOff val="80000"/>
            </a:schemeClr>
          </a:solidFill>
        </p:spPr>
        <p:txBody>
          <a:bodyPr wrap="square">
            <a:spAutoFit/>
          </a:bodyPr>
          <a:lstStyle/>
          <a:p>
            <a:pPr algn="just"/>
            <a:r>
              <a:rPr lang="uk-UA" sz="2000" b="1" dirty="0">
                <a:latin typeface="Times New Roman" pitchFamily="18" charset="0"/>
                <a:cs typeface="Times New Roman" pitchFamily="18" charset="0"/>
              </a:rPr>
              <a:t>Є щонайменше десять конвенцій, які включені в Регіональну Морську програму:</a:t>
            </a:r>
          </a:p>
          <a:p>
            <a:pPr marL="285750" indent="-285750" algn="just">
              <a:buFont typeface="Wingdings" pitchFamily="2" charset="2"/>
              <a:buChar char="Ø"/>
            </a:pPr>
            <a:r>
              <a:rPr lang="uk-UA" sz="2200" dirty="0">
                <a:latin typeface="Times New Roman" pitchFamily="18" charset="0"/>
                <a:cs typeface="Times New Roman" pitchFamily="18" charset="0"/>
              </a:rPr>
              <a:t>Атлантичного узбережжя Західної та Центральної Африки (Абіджанська конвенція, 1984);</a:t>
            </a:r>
          </a:p>
          <a:p>
            <a:pPr marL="285750" indent="-285750" algn="just">
              <a:buFont typeface="Wingdings" pitchFamily="2" charset="2"/>
              <a:buChar char="Ø"/>
            </a:pPr>
            <a:r>
              <a:rPr lang="uk-UA" sz="2200" dirty="0">
                <a:latin typeface="Times New Roman" pitchFamily="18" charset="0"/>
                <a:cs typeface="Times New Roman" pitchFamily="18" charset="0"/>
              </a:rPr>
              <a:t>Північно-східної частини Тихого океану (</a:t>
            </a:r>
            <a:r>
              <a:rPr lang="uk-UA" sz="2200" dirty="0" err="1">
                <a:latin typeface="Times New Roman" pitchFamily="18" charset="0"/>
                <a:cs typeface="Times New Roman" pitchFamily="18" charset="0"/>
              </a:rPr>
              <a:t>Антігуаська</a:t>
            </a:r>
            <a:r>
              <a:rPr lang="uk-UA" sz="2200" dirty="0">
                <a:latin typeface="Times New Roman" pitchFamily="18" charset="0"/>
                <a:cs typeface="Times New Roman" pitchFamily="18" charset="0"/>
              </a:rPr>
              <a:t> конвенція);</a:t>
            </a:r>
          </a:p>
          <a:p>
            <a:pPr marL="285750" indent="-285750" algn="just">
              <a:buFont typeface="Wingdings" pitchFamily="2" charset="2"/>
              <a:buChar char="Ø"/>
            </a:pPr>
            <a:r>
              <a:rPr lang="uk-UA" sz="2200" dirty="0">
                <a:latin typeface="Times New Roman" pitchFamily="18" charset="0"/>
                <a:cs typeface="Times New Roman" pitchFamily="18" charset="0"/>
              </a:rPr>
              <a:t>Середземномор'я (Барселонська конвенція, 1921);</a:t>
            </a:r>
          </a:p>
          <a:p>
            <a:pPr marL="285750" indent="-285750" algn="just">
              <a:buFont typeface="Wingdings" pitchFamily="2" charset="2"/>
              <a:buChar char="Ø"/>
            </a:pPr>
            <a:r>
              <a:rPr lang="uk-UA" sz="2200" dirty="0">
                <a:latin typeface="Times New Roman" pitchFamily="18" charset="0"/>
                <a:cs typeface="Times New Roman" pitchFamily="18" charset="0"/>
              </a:rPr>
              <a:t>Карибського басейна (</a:t>
            </a:r>
            <a:r>
              <a:rPr lang="uk-UA" sz="2200" dirty="0" err="1">
                <a:latin typeface="Times New Roman" pitchFamily="18" charset="0"/>
                <a:cs typeface="Times New Roman" pitchFamily="18" charset="0"/>
              </a:rPr>
              <a:t>Картахенська</a:t>
            </a:r>
            <a:r>
              <a:rPr lang="uk-UA" sz="2200" dirty="0">
                <a:latin typeface="Times New Roman" pitchFamily="18" charset="0"/>
                <a:cs typeface="Times New Roman" pitchFamily="18" charset="0"/>
              </a:rPr>
              <a:t> конвенція);</a:t>
            </a:r>
          </a:p>
          <a:p>
            <a:pPr marL="285750" indent="-285750" algn="just">
              <a:buFont typeface="Wingdings" pitchFamily="2" charset="2"/>
              <a:buChar char="Ø"/>
            </a:pPr>
            <a:r>
              <a:rPr lang="uk-UA" sz="2200" dirty="0">
                <a:latin typeface="Times New Roman" pitchFamily="18" charset="0"/>
                <a:cs typeface="Times New Roman" pitchFamily="18" charset="0"/>
              </a:rPr>
              <a:t>Південно-східної частини Тихого океану (Лімська конвенція, 1986);</a:t>
            </a:r>
          </a:p>
          <a:p>
            <a:pPr marL="285750" indent="-285750" algn="just">
              <a:buFont typeface="Wingdings" pitchFamily="2" charset="2"/>
              <a:buChar char="Ø"/>
            </a:pPr>
            <a:r>
              <a:rPr lang="uk-UA" sz="2200" dirty="0">
                <a:latin typeface="Times New Roman" pitchFamily="18" charset="0"/>
                <a:cs typeface="Times New Roman" pitchFamily="18" charset="0"/>
              </a:rPr>
              <a:t>Південної частини Тихого океану (</a:t>
            </a:r>
            <a:r>
              <a:rPr lang="uk-UA" sz="2200" dirty="0" err="1">
                <a:latin typeface="Times New Roman" pitchFamily="18" charset="0"/>
                <a:cs typeface="Times New Roman" pitchFamily="18" charset="0"/>
              </a:rPr>
              <a:t>Нумейська</a:t>
            </a:r>
            <a:r>
              <a:rPr lang="uk-UA" sz="2200" dirty="0">
                <a:latin typeface="Times New Roman" pitchFamily="18" charset="0"/>
                <a:cs typeface="Times New Roman" pitchFamily="18" charset="0"/>
              </a:rPr>
              <a:t> конвенція);</a:t>
            </a:r>
          </a:p>
          <a:p>
            <a:pPr marL="285750" indent="-285750" algn="just">
              <a:buFont typeface="Wingdings" pitchFamily="2" charset="2"/>
              <a:buChar char="Ø"/>
            </a:pPr>
            <a:r>
              <a:rPr lang="uk-UA" sz="2200" dirty="0">
                <a:latin typeface="Times New Roman" pitchFamily="18" charset="0"/>
                <a:cs typeface="Times New Roman" pitchFamily="18" charset="0"/>
              </a:rPr>
              <a:t>Східно-африканського узбережжя (</a:t>
            </a:r>
            <a:r>
              <a:rPr lang="uk-UA" sz="2200" dirty="0" err="1">
                <a:latin typeface="Times New Roman" pitchFamily="18" charset="0"/>
                <a:cs typeface="Times New Roman" pitchFamily="18" charset="0"/>
              </a:rPr>
              <a:t>Найробська</a:t>
            </a:r>
            <a:r>
              <a:rPr lang="uk-UA" sz="2200" dirty="0">
                <a:latin typeface="Times New Roman" pitchFamily="18" charset="0"/>
                <a:cs typeface="Times New Roman" pitchFamily="18" charset="0"/>
              </a:rPr>
              <a:t> конвенція, 1985);</a:t>
            </a:r>
          </a:p>
          <a:p>
            <a:pPr marL="285750" indent="-285750" algn="just">
              <a:buFont typeface="Wingdings" pitchFamily="2" charset="2"/>
              <a:buChar char="Ø"/>
            </a:pPr>
            <a:r>
              <a:rPr lang="uk-UA" sz="2200" dirty="0">
                <a:latin typeface="Times New Roman" pitchFamily="18" charset="0"/>
                <a:cs typeface="Times New Roman" pitchFamily="18" charset="0"/>
              </a:rPr>
              <a:t>Регіон Кувейту (Кувейтська конвенція);</a:t>
            </a:r>
          </a:p>
          <a:p>
            <a:pPr marL="285750" indent="-285750" algn="just">
              <a:buFont typeface="Wingdings" pitchFamily="2" charset="2"/>
              <a:buChar char="Ø"/>
            </a:pPr>
            <a:r>
              <a:rPr lang="uk-UA" sz="2200" dirty="0">
                <a:latin typeface="Times New Roman" pitchFamily="18" charset="0"/>
                <a:cs typeface="Times New Roman" pitchFamily="18" charset="0"/>
              </a:rPr>
              <a:t>Червоне море  і Аденська затока (</a:t>
            </a:r>
            <a:r>
              <a:rPr lang="uk-UA" sz="2200" dirty="0" err="1">
                <a:latin typeface="Times New Roman" pitchFamily="18" charset="0"/>
                <a:cs typeface="Times New Roman" pitchFamily="18" charset="0"/>
              </a:rPr>
              <a:t>Джиддська</a:t>
            </a:r>
            <a:r>
              <a:rPr lang="uk-UA" sz="2200" dirty="0">
                <a:latin typeface="Times New Roman" pitchFamily="18" charset="0"/>
                <a:cs typeface="Times New Roman" pitchFamily="18" charset="0"/>
              </a:rPr>
              <a:t> конвенція).</a:t>
            </a:r>
          </a:p>
        </p:txBody>
      </p:sp>
      <p:sp>
        <p:nvSpPr>
          <p:cNvPr id="9" name="Прямоугольник 8"/>
          <p:cNvSpPr/>
          <p:nvPr/>
        </p:nvSpPr>
        <p:spPr>
          <a:xfrm>
            <a:off x="7596" y="5304177"/>
            <a:ext cx="9144000" cy="1015663"/>
          </a:xfrm>
          <a:prstGeom prst="rect">
            <a:avLst/>
          </a:prstGeom>
          <a:gradFill>
            <a:gsLst>
              <a:gs pos="0">
                <a:schemeClr val="accent1">
                  <a:tint val="66000"/>
                  <a:satMod val="160000"/>
                </a:schemeClr>
              </a:gs>
              <a:gs pos="0">
                <a:schemeClr val="accent3">
                  <a:lumMod val="20000"/>
                  <a:lumOff val="80000"/>
                </a:schemeClr>
              </a:gs>
              <a:gs pos="100000">
                <a:schemeClr val="accent1">
                  <a:tint val="23500"/>
                  <a:satMod val="160000"/>
                </a:schemeClr>
              </a:gs>
            </a:gsLst>
            <a:lin ang="5400000" scaled="0"/>
          </a:gradFill>
        </p:spPr>
        <p:txBody>
          <a:bodyPr wrap="square">
            <a:spAutoFit/>
          </a:bodyPr>
          <a:lstStyle/>
          <a:p>
            <a:pPr algn="just"/>
            <a:r>
              <a:rPr lang="ru-RU" sz="2000" dirty="0" err="1">
                <a:latin typeface="Times New Roman" pitchFamily="18" charset="0"/>
                <a:cs typeface="Times New Roman" pitchFamily="18" charset="0"/>
              </a:rPr>
              <a:t>Вирішенням</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регіональних</a:t>
            </a:r>
            <a:r>
              <a:rPr lang="ru-RU" sz="2000" dirty="0">
                <a:latin typeface="Times New Roman" pitchFamily="18" charset="0"/>
                <a:cs typeface="Times New Roman" pitchFamily="18" charset="0"/>
              </a:rPr>
              <a:t> проблем </a:t>
            </a:r>
            <a:r>
              <a:rPr lang="ru-RU" sz="2000" dirty="0" err="1">
                <a:latin typeface="Times New Roman" pitchFamily="18" charset="0"/>
                <a:cs typeface="Times New Roman" pitchFamily="18" charset="0"/>
              </a:rPr>
              <a:t>прісної</a:t>
            </a:r>
            <a:r>
              <a:rPr lang="ru-RU" sz="2000" dirty="0">
                <a:latin typeface="Times New Roman" pitchFamily="18" charset="0"/>
                <a:cs typeface="Times New Roman" pitchFamily="18" charset="0"/>
              </a:rPr>
              <a:t> води </a:t>
            </a:r>
            <a:r>
              <a:rPr lang="ru-RU" sz="2000" dirty="0" err="1">
                <a:latin typeface="Times New Roman" pitchFamily="18" charset="0"/>
                <a:cs typeface="Times New Roman" pitchFamily="18" charset="0"/>
              </a:rPr>
              <a:t>займається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Гельсінкська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Конвенція</a:t>
            </a:r>
            <a:r>
              <a:rPr lang="ru-RU" sz="2000" dirty="0">
                <a:latin typeface="Times New Roman" pitchFamily="18" charset="0"/>
                <a:cs typeface="Times New Roman" pitchFamily="18" charset="0"/>
              </a:rPr>
              <a:t> з </a:t>
            </a:r>
            <a:r>
              <a:rPr lang="ru-RU" sz="2000" dirty="0" err="1">
                <a:latin typeface="Times New Roman" pitchFamily="18" charset="0"/>
                <a:cs typeface="Times New Roman" pitchFamily="18" charset="0"/>
              </a:rPr>
              <a:t>охорони</a:t>
            </a:r>
            <a:r>
              <a:rPr lang="ru-RU" sz="2000" dirty="0">
                <a:latin typeface="Times New Roman" pitchFamily="18" charset="0"/>
                <a:cs typeface="Times New Roman" pitchFamily="18" charset="0"/>
              </a:rPr>
              <a:t> та </a:t>
            </a:r>
            <a:r>
              <a:rPr lang="ru-RU" sz="2000" dirty="0" err="1">
                <a:latin typeface="Times New Roman" pitchFamily="18" charset="0"/>
                <a:cs typeface="Times New Roman" pitchFamily="18" charset="0"/>
              </a:rPr>
              <a:t>використання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транскордонних</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водотоків</a:t>
            </a:r>
            <a:r>
              <a:rPr lang="ru-RU" sz="2000" dirty="0">
                <a:latin typeface="Times New Roman" pitchFamily="18" charset="0"/>
                <a:cs typeface="Times New Roman" pitchFamily="18" charset="0"/>
              </a:rPr>
              <a:t> і </a:t>
            </a:r>
            <a:r>
              <a:rPr lang="ru-RU" sz="2000" dirty="0" err="1">
                <a:latin typeface="Times New Roman" pitchFamily="18" charset="0"/>
                <a:cs typeface="Times New Roman" pitchFamily="18" charset="0"/>
              </a:rPr>
              <a:t>міжнародних</a:t>
            </a:r>
            <a:r>
              <a:rPr lang="ru-RU" sz="2000" dirty="0">
                <a:latin typeface="Times New Roman" pitchFamily="18" charset="0"/>
                <a:cs typeface="Times New Roman" pitchFamily="18" charset="0"/>
              </a:rPr>
              <a:t> озер (ЄЕК ООН /</a:t>
            </a:r>
            <a:r>
              <a:rPr lang="ru-RU" sz="2000" dirty="0" err="1">
                <a:latin typeface="Times New Roman" pitchFamily="18" charset="0"/>
                <a:cs typeface="Times New Roman" pitchFamily="18" charset="0"/>
              </a:rPr>
              <a:t>Гельсінська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Конвенція</a:t>
            </a:r>
            <a:r>
              <a:rPr lang="ru-RU" sz="2000" dirty="0">
                <a:latin typeface="Times New Roman" pitchFamily="18" charset="0"/>
                <a:cs typeface="Times New Roman" pitchFamily="18" charset="0"/>
              </a:rPr>
              <a:t> з вод)</a:t>
            </a:r>
          </a:p>
        </p:txBody>
      </p:sp>
    </p:spTree>
    <p:extLst>
      <p:ext uri="{BB962C8B-B14F-4D97-AF65-F5344CB8AC3E}">
        <p14:creationId xmlns:p14="http://schemas.microsoft.com/office/powerpoint/2010/main" val="25054704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ramlás">
  <a:themeElements>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Áramlás">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ramlás">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Áramlá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4760</TotalTime>
  <Words>5712</Words>
  <Application>Microsoft Office PowerPoint</Application>
  <PresentationFormat>Екран (4:3)</PresentationFormat>
  <Paragraphs>486</Paragraphs>
  <Slides>55</Slides>
  <Notes>2</Notes>
  <HiddenSlides>0</HiddenSlides>
  <MMClips>0</MMClips>
  <ScaleCrop>false</ScaleCrop>
  <HeadingPairs>
    <vt:vector size="6" baseType="variant">
      <vt:variant>
        <vt:lpstr>Використані шрифти</vt:lpstr>
      </vt:variant>
      <vt:variant>
        <vt:i4>10</vt:i4>
      </vt:variant>
      <vt:variant>
        <vt:lpstr>Тема</vt:lpstr>
      </vt:variant>
      <vt:variant>
        <vt:i4>1</vt:i4>
      </vt:variant>
      <vt:variant>
        <vt:lpstr>Заголовки слайдів</vt:lpstr>
      </vt:variant>
      <vt:variant>
        <vt:i4>55</vt:i4>
      </vt:variant>
    </vt:vector>
  </HeadingPairs>
  <TitlesOfParts>
    <vt:vector size="66" baseType="lpstr">
      <vt:lpstr>Aharoni</vt:lpstr>
      <vt:lpstr>Arial</vt:lpstr>
      <vt:lpstr>Arial Black</vt:lpstr>
      <vt:lpstr>Arial Unicode MS</vt:lpstr>
      <vt:lpstr>Calibri</vt:lpstr>
      <vt:lpstr>Cambria</vt:lpstr>
      <vt:lpstr>Constantia</vt:lpstr>
      <vt:lpstr>Times New Roman</vt:lpstr>
      <vt:lpstr>Wingdings</vt:lpstr>
      <vt:lpstr>Wingdings 2</vt:lpstr>
      <vt:lpstr>Áramlás</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ЄВРОПЕЙСЬКА ВОДНА ПОЛІТИКА:  ДОСВІД ТА ПРАКТИКА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TSM Ceramic avagy: Űrkutatási eredmények alkalmazása a szigeteléstechnikában</dc:title>
  <dc:creator>Kozári József</dc:creator>
  <cp:lastModifiedBy>Віктор Смірнов</cp:lastModifiedBy>
  <cp:revision>434</cp:revision>
  <dcterms:created xsi:type="dcterms:W3CDTF">2011-05-16T20:05:51Z</dcterms:created>
  <dcterms:modified xsi:type="dcterms:W3CDTF">2019-04-02T10:59:11Z</dcterms:modified>
</cp:coreProperties>
</file>