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8"/>
  </p:notesMasterIdLst>
  <p:sldIdLst>
    <p:sldId id="256" r:id="rId2"/>
    <p:sldId id="300" r:id="rId3"/>
    <p:sldId id="304" r:id="rId4"/>
    <p:sldId id="257" r:id="rId5"/>
    <p:sldId id="258" r:id="rId6"/>
    <p:sldId id="372" r:id="rId7"/>
    <p:sldId id="259" r:id="rId8"/>
    <p:sldId id="260" r:id="rId9"/>
    <p:sldId id="261" r:id="rId10"/>
    <p:sldId id="314" r:id="rId11"/>
    <p:sldId id="315" r:id="rId12"/>
    <p:sldId id="317" r:id="rId13"/>
    <p:sldId id="316" r:id="rId14"/>
    <p:sldId id="287" r:id="rId15"/>
    <p:sldId id="373" r:id="rId16"/>
    <p:sldId id="326" r:id="rId17"/>
    <p:sldId id="325" r:id="rId18"/>
    <p:sldId id="363" r:id="rId19"/>
    <p:sldId id="364" r:id="rId20"/>
    <p:sldId id="324" r:id="rId21"/>
    <p:sldId id="323" r:id="rId22"/>
    <p:sldId id="322" r:id="rId23"/>
    <p:sldId id="321" r:id="rId24"/>
    <p:sldId id="320" r:id="rId25"/>
    <p:sldId id="319" r:id="rId26"/>
    <p:sldId id="347" r:id="rId27"/>
    <p:sldId id="369" r:id="rId28"/>
    <p:sldId id="346" r:id="rId29"/>
    <p:sldId id="365" r:id="rId30"/>
    <p:sldId id="311" r:id="rId31"/>
    <p:sldId id="329" r:id="rId32"/>
    <p:sldId id="351" r:id="rId33"/>
    <p:sldId id="352" r:id="rId34"/>
    <p:sldId id="353" r:id="rId35"/>
    <p:sldId id="354" r:id="rId36"/>
    <p:sldId id="342" r:id="rId37"/>
    <p:sldId id="341" r:id="rId38"/>
    <p:sldId id="368" r:id="rId39"/>
    <p:sldId id="366" r:id="rId40"/>
    <p:sldId id="367" r:id="rId41"/>
    <p:sldId id="339" r:id="rId42"/>
    <p:sldId id="358" r:id="rId43"/>
    <p:sldId id="359" r:id="rId44"/>
    <p:sldId id="360" r:id="rId45"/>
    <p:sldId id="361" r:id="rId46"/>
    <p:sldId id="371" r:id="rId47"/>
    <p:sldId id="357" r:id="rId48"/>
    <p:sldId id="337" r:id="rId49"/>
    <p:sldId id="336" r:id="rId50"/>
    <p:sldId id="335" r:id="rId51"/>
    <p:sldId id="334" r:id="rId52"/>
    <p:sldId id="344" r:id="rId53"/>
    <p:sldId id="374" r:id="rId54"/>
    <p:sldId id="343" r:id="rId55"/>
    <p:sldId id="327" r:id="rId56"/>
    <p:sldId id="313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>
        <p:scale>
          <a:sx n="73" d="100"/>
          <a:sy n="73" d="100"/>
        </p:scale>
        <p:origin x="-270" y="-1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-2388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178D8-885C-421E-B385-D17678BE5088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ED3D8-472D-4C1E-860F-8FCFC9D82CC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ED3D8-472D-4C1E-860F-8FCFC9D82CC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ED3D8-472D-4C1E-860F-8FCFC9D82CC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ED3D8-472D-4C1E-860F-8FCFC9D82CCF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EC6E6609-E8F9-411B-839D-841D217B5322}" type="datetime1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8544" y="118168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A317-3AA6-4949-8845-EA946A24FA50}" type="datetime1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273A-E495-4668-A9A5-1367F4843ADC}" type="datetime1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44663-CFB5-4971-B1E6-0514BA7031AD}" type="datetime1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3745-4276-456B-8511-8D4C845F8D87}" type="datetime1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53B1-ED5C-494D-8398-1AA532D329AD}" type="datetime1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45A6-D8D6-4F05-86BF-C2F9FE310EBC}" type="datetime1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9C79-DD09-40F2-83AA-081F4ED68857}" type="datetime1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D85A8-BF41-45A9-9A86-F5EA643B2646}" type="datetime1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6A48-03B8-48BD-89DA-A07C35DB0B12}" type="datetime1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1406" y="143106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4E74-120D-43AE-B380-474018F25069}" type="datetime1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63093" y="176357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8CE3-1EE8-4CBF-83DD-BD008C73F04B}" type="datetime1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34EF2-F69D-4772-91B6-F54ADBF82654}" type="datetime1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030D-BA5C-49DF-BDC9-BA07C78FFCFC}" type="datetime1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02E59-453D-476B-AA47-A0C768F867E9}" type="datetime1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BB0A-73A7-458D-94BB-93816D967644}" type="datetime1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CF811-BF12-4A85-85D3-64DA841DE0CA}" type="datetime1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8785446-8344-467B-B81D-C7FB450E38DF}" type="datetime1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injust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ur-lex.europa.eu/LexUriServ/LexUriServ.do?uri=OJ:L:2008:348:0084:0097:EN:PDF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texty.org.ua/water/" TargetMode="Externa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texty.org.ua/water/?fbclid=IwAR0Udepj2epjbRTOm0nR-U55IIJefrfHJlF5V0SLMhR5-HMmCimWfMnYkvM" TargetMode="Externa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texty.org.ua/water/?fbclid=IwAR0Udepj2epjbRTOm0nR-U55IIJefrfHJlF5V0SLMhR5-HMmCimWfMnYkvM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texty.org.ua/water/?fbclid=IwAR0Udepj2epjbRTOm0nR-U55IIJefrfHJlF5V0SLMhR5-HMmCimWfMnYkv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texty.org.ua/water/?fbclid=IwAR0Udepj2epjbRTOm0nR-U55IIJefrfHJlF5V0SLMhR5-HMmCimWfMnYkvM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https://www.ecologic.eu/sites/files/publication/2013/kampa_03_1975_Public_participation_River_basin_management_Germany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hyperlink" Target="https://www.bmu.de/fileadmin/Daten_BMU/Bilder_Infografiken/wrrl_flussgebietseinheiten_en.jpg" TargetMode="External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cologic.eu/sites/files/publication/2013/kampa_03_1975_Public_participation_River_basin_management_Germany.pdf" TargetMode="External"/><Relationship Id="rId3" Type="http://schemas.openxmlformats.org/officeDocument/2006/relationships/hyperlink" Target="http://www.unesco.org/new/en/natural-sciences/environment/" TargetMode="External"/><Relationship Id="rId7" Type="http://schemas.openxmlformats.org/officeDocument/2006/relationships/hyperlink" Target="http://geoportal.mkoo.pl/IKSO/client/gisclient/index.html?&amp;applicationId=2385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eea.europa.eu/data-and-maps/explore-interactive-maps/overview-of-soe-monitoring-stations" TargetMode="External"/><Relationship Id="rId5" Type="http://schemas.openxmlformats.org/officeDocument/2006/relationships/hyperlink" Target="http://www.kmu.gov.ua/document/248102954/Dir_2000_60.pdf" TargetMode="External"/><Relationship Id="rId4" Type="http://schemas.openxmlformats.org/officeDocument/2006/relationships/hyperlink" Target="http://www.fao.org/3/a-I7695e.pdf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mailto:eco-terra@ukr.net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ipress.ua/news/indiya_opynytsya_bez_vody_vzhe_za_20_rokiv_8397.htm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5900" y="1265129"/>
            <a:ext cx="10045699" cy="3256767"/>
          </a:xfrm>
        </p:spPr>
        <p:txBody>
          <a:bodyPr>
            <a:normAutofit/>
          </a:bodyPr>
          <a:lstStyle/>
          <a:p>
            <a:pPr algn="l"/>
            <a:r>
              <a:rPr lang="uk-UA" sz="4000" b="1" dirty="0" smtClean="0">
                <a:latin typeface="Arial" pitchFamily="34" charset="0"/>
                <a:cs typeface="Arial" pitchFamily="34" charset="0"/>
              </a:rPr>
              <a:t>Вода: екологічна </a:t>
            </a:r>
            <a:r>
              <a:rPr lang="uk-UA" sz="4000" b="1" dirty="0" err="1" smtClean="0">
                <a:latin typeface="Arial" pitchFamily="34" charset="0"/>
                <a:cs typeface="Arial" pitchFamily="34" charset="0"/>
              </a:rPr>
              <a:t>стАЛІСТЬ</a:t>
            </a:r>
            <a:r>
              <a:rPr lang="uk-UA" sz="4000" b="1" dirty="0" smtClean="0">
                <a:latin typeface="Arial" pitchFamily="34" charset="0"/>
                <a:cs typeface="Arial" pitchFamily="34" charset="0"/>
              </a:rPr>
              <a:t> як передумова європейської екологічної політики та </a:t>
            </a:r>
            <a:br>
              <a:rPr lang="uk-UA" sz="4000" b="1" dirty="0" smtClean="0">
                <a:latin typeface="Arial" pitchFamily="34" charset="0"/>
                <a:cs typeface="Arial" pitchFamily="34" charset="0"/>
              </a:rPr>
            </a:br>
            <a:r>
              <a:rPr lang="uk-UA" sz="4000" b="1" dirty="0" err="1" smtClean="0">
                <a:latin typeface="Arial" pitchFamily="34" charset="0"/>
                <a:cs typeface="Arial" pitchFamily="34" charset="0"/>
              </a:rPr>
              <a:t>найкращІ</a:t>
            </a:r>
            <a:r>
              <a:rPr lang="uk-UA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4000" b="1" dirty="0" err="1" smtClean="0">
                <a:latin typeface="Arial" pitchFamily="34" charset="0"/>
                <a:cs typeface="Arial" pitchFamily="34" charset="0"/>
              </a:rPr>
              <a:t>практикИ</a:t>
            </a:r>
            <a:r>
              <a:rPr lang="uk-UA" sz="4000" b="1" dirty="0" smtClean="0">
                <a:latin typeface="Arial" pitchFamily="34" charset="0"/>
                <a:cs typeface="Arial" pitchFamily="34" charset="0"/>
              </a:rPr>
              <a:t> у сфері моніторингу водних ресурсів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6798" y="5452533"/>
            <a:ext cx="6123298" cy="1405467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73300" cy="5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6459598" y="5258980"/>
            <a:ext cx="43561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This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project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has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been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funded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with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support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from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European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Commission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This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publication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reflects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views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only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of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author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and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Commission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cannot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held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responsible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for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any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use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which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may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made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of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information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contained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therein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ЧНУ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13900" y="0"/>
            <a:ext cx="927100" cy="952500"/>
          </a:xfrm>
          <a:prstGeom prst="rect">
            <a:avLst/>
          </a:prstGeom>
        </p:spPr>
      </p:pic>
      <p:pic>
        <p:nvPicPr>
          <p:cNvPr id="7" name="Рисунок 6" descr="images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17201" y="0"/>
            <a:ext cx="1574800" cy="762000"/>
          </a:xfrm>
          <a:prstGeom prst="rect">
            <a:avLst/>
          </a:prstGeom>
        </p:spPr>
      </p:pic>
      <p:pic>
        <p:nvPicPr>
          <p:cNvPr id="8" name="Рисунок 7" descr="C:\Users\дима\Desktop\ecf37b9ee2f9f30add4846f9d8b9615d_XL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83500" y="0"/>
            <a:ext cx="17907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57974" y="167780"/>
            <a:ext cx="645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04601" y="6059200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1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400474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Marat\Desktop\eu_flag_co_funded_pos_[rgb]_right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35200" cy="6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2514600" y="254000"/>
            <a:ext cx="9359900" cy="4737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/>
              <a:t>За </a:t>
            </a:r>
            <a:r>
              <a:rPr lang="ru-RU" sz="3200" b="1" dirty="0" err="1" smtClean="0"/>
              <a:t>даними</a:t>
            </a:r>
            <a:r>
              <a:rPr lang="ru-RU" sz="3200" b="1" dirty="0" smtClean="0"/>
              <a:t> ВООЗ, </a:t>
            </a:r>
            <a:r>
              <a:rPr lang="ru-RU" sz="3200" b="1" dirty="0" err="1" smtClean="0">
                <a:solidFill>
                  <a:srgbClr val="FFFF00"/>
                </a:solidFill>
              </a:rPr>
              <a:t>щодня</a:t>
            </a:r>
            <a:r>
              <a:rPr lang="ru-RU" sz="3200" b="1" dirty="0" smtClean="0"/>
              <a:t> у </a:t>
            </a:r>
            <a:r>
              <a:rPr lang="ru-RU" sz="3200" b="1" dirty="0" err="1" smtClean="0"/>
              <a:t>світі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помирає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близько</a:t>
            </a:r>
            <a:r>
              <a:rPr lang="ru-RU" sz="3200" b="1" dirty="0" smtClean="0"/>
              <a:t> 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FF00"/>
                </a:solidFill>
              </a:rPr>
              <a:t>42 </a:t>
            </a:r>
            <a:r>
              <a:rPr lang="ru-RU" sz="3200" b="1" dirty="0" err="1" smtClean="0">
                <a:solidFill>
                  <a:srgbClr val="FFFF00"/>
                </a:solidFill>
              </a:rPr>
              <a:t>тисячі</a:t>
            </a:r>
            <a:r>
              <a:rPr lang="ru-RU" sz="3200" b="1" dirty="0" smtClean="0">
                <a:solidFill>
                  <a:srgbClr val="FFFF00"/>
                </a:solidFill>
              </a:rPr>
              <a:t> людей </a:t>
            </a:r>
            <a:r>
              <a:rPr lang="ru-RU" sz="3200" b="1" dirty="0" err="1" smtClean="0"/>
              <a:t>від</a:t>
            </a:r>
            <a:r>
              <a:rPr lang="ru-RU" sz="3200" b="1" dirty="0" smtClean="0"/>
              <a:t> хвороб, </a:t>
            </a:r>
            <a:r>
              <a:rPr lang="ru-RU" sz="3200" b="1" dirty="0" err="1" smtClean="0"/>
              <a:t>що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пов’язані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з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неякісною</a:t>
            </a:r>
            <a:r>
              <a:rPr lang="ru-RU" sz="3200" b="1" dirty="0" smtClean="0"/>
              <a:t> водою. </a:t>
            </a:r>
          </a:p>
          <a:p>
            <a:pPr marL="0" indent="0">
              <a:buNone/>
            </a:pPr>
            <a:r>
              <a:rPr lang="ru-RU" sz="3200" b="1" dirty="0" err="1" smtClean="0"/>
              <a:t>Найбільше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ця</a:t>
            </a:r>
            <a:r>
              <a:rPr lang="ru-RU" sz="3200" b="1" dirty="0" smtClean="0"/>
              <a:t> проблема </a:t>
            </a:r>
            <a:r>
              <a:rPr lang="ru-RU" sz="3200" b="1" dirty="0" err="1" smtClean="0"/>
              <a:t>торкається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країн</a:t>
            </a:r>
            <a:r>
              <a:rPr lang="ru-RU" sz="3200" b="1" dirty="0" smtClean="0"/>
              <a:t> Африки </a:t>
            </a:r>
            <a:r>
              <a:rPr lang="ru-RU" sz="3200" b="1" dirty="0" err="1" smtClean="0"/>
              <a:t>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Південної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Азії</a:t>
            </a:r>
            <a:r>
              <a:rPr lang="ru-RU" sz="3200" b="1" dirty="0" smtClean="0"/>
              <a:t>. Там чиста вода – </a:t>
            </a:r>
            <a:r>
              <a:rPr lang="ru-RU" sz="3200" b="1" dirty="0" err="1" smtClean="0"/>
              <a:t>це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розкіш</a:t>
            </a:r>
            <a:r>
              <a:rPr lang="ru-RU" sz="3200" b="1" dirty="0" smtClean="0"/>
              <a:t>!</a:t>
            </a:r>
          </a:p>
          <a:p>
            <a:pPr marL="0" indent="0">
              <a:buNone/>
            </a:pPr>
            <a:r>
              <a:rPr lang="ru-RU" sz="3200" b="1" dirty="0" smtClean="0"/>
              <a:t>У </a:t>
            </a:r>
            <a:r>
              <a:rPr lang="ru-RU" sz="3200" b="1" dirty="0" err="1" smtClean="0"/>
              <a:t>деяких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країнах</a:t>
            </a:r>
            <a:r>
              <a:rPr lang="ru-RU" sz="3200" b="1" dirty="0" smtClean="0"/>
              <a:t> Сходу </a:t>
            </a:r>
            <a:r>
              <a:rPr lang="ru-RU" sz="3200" b="1" dirty="0" err="1" smtClean="0"/>
              <a:t>питна</a:t>
            </a:r>
            <a:r>
              <a:rPr lang="ru-RU" sz="3200" b="1" dirty="0" smtClean="0"/>
              <a:t> вода </a:t>
            </a:r>
            <a:r>
              <a:rPr lang="ru-RU" sz="3200" b="1" dirty="0" err="1" smtClean="0"/>
              <a:t>коштує</a:t>
            </a:r>
            <a:r>
              <a:rPr lang="ru-RU" sz="3200" b="1" dirty="0" smtClean="0"/>
              <a:t> у три рази </a:t>
            </a:r>
            <a:r>
              <a:rPr lang="ru-RU" sz="3200" b="1" dirty="0" err="1" smtClean="0"/>
              <a:t>більше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ніж</a:t>
            </a:r>
            <a:r>
              <a:rPr lang="ru-RU" sz="3200" b="1" dirty="0" smtClean="0"/>
              <a:t> сира </a:t>
            </a:r>
            <a:r>
              <a:rPr lang="ru-RU" sz="3200" b="1" dirty="0" err="1" smtClean="0"/>
              <a:t>нафта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pic>
        <p:nvPicPr>
          <p:cNvPr id="2050" name="Picture 2" descr="C:\Users\дима\Desktop\загружен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4635500"/>
            <a:ext cx="3704167" cy="22225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376966" y="6192251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10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39232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35200" cy="6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1282700" y="698501"/>
            <a:ext cx="10591800" cy="1943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err="1" smtClean="0"/>
              <a:t>Близько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82%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всіх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промислових</a:t>
            </a:r>
            <a:r>
              <a:rPr lang="ru-RU" sz="3200" b="1" dirty="0" smtClean="0"/>
              <a:t> і </a:t>
            </a:r>
            <a:r>
              <a:rPr lang="ru-RU" sz="3200" b="1" dirty="0" err="1" smtClean="0"/>
              <a:t>муніципальних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стічних</a:t>
            </a:r>
            <a:r>
              <a:rPr lang="ru-RU" sz="3200" b="1" dirty="0" smtClean="0"/>
              <a:t> вод </a:t>
            </a:r>
            <a:r>
              <a:rPr lang="ru-RU" sz="3200" b="1" dirty="0" err="1" smtClean="0"/>
              <a:t>зливають</a:t>
            </a:r>
            <a:r>
              <a:rPr lang="ru-RU" sz="3200" b="1" dirty="0" smtClean="0"/>
              <a:t> в </a:t>
            </a:r>
            <a:r>
              <a:rPr lang="ru-RU" sz="3200" b="1" dirty="0" err="1" smtClean="0"/>
              <a:t>річки</a:t>
            </a:r>
            <a:r>
              <a:rPr lang="ru-RU" sz="3200" b="1" dirty="0" smtClean="0"/>
              <a:t> без будь-</a:t>
            </a:r>
            <a:r>
              <a:rPr lang="ru-RU" sz="3200" b="1" dirty="0" err="1" smtClean="0"/>
              <a:t>якого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попереднього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очищення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95400" y="2349500"/>
            <a:ext cx="106045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/>
              <a:t>Відповідно</a:t>
            </a:r>
            <a:r>
              <a:rPr lang="ru-RU" sz="3200" b="1" dirty="0" smtClean="0"/>
              <a:t> до </a:t>
            </a:r>
            <a:r>
              <a:rPr lang="ru-RU" sz="3200" b="1" dirty="0" err="1" smtClean="0"/>
              <a:t>показників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моніторингу</a:t>
            </a:r>
            <a:r>
              <a:rPr lang="ru-RU" sz="3200" b="1" dirty="0" smtClean="0"/>
              <a:t> доступу до </a:t>
            </a:r>
            <a:r>
              <a:rPr lang="ru-RU" sz="3200" b="1" dirty="0" err="1" smtClean="0"/>
              <a:t>безпечної</a:t>
            </a:r>
            <a:r>
              <a:rPr lang="ru-RU" sz="3200" b="1" dirty="0" smtClean="0"/>
              <a:t> води та </a:t>
            </a:r>
            <a:r>
              <a:rPr lang="ru-RU" sz="3200" b="1" dirty="0" err="1" smtClean="0"/>
              <a:t>санітарії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здійснюваного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спільно</a:t>
            </a:r>
            <a:r>
              <a:rPr lang="ru-RU" sz="3200" b="1" dirty="0" smtClean="0"/>
              <a:t> </a:t>
            </a:r>
          </a:p>
          <a:p>
            <a:r>
              <a:rPr lang="en-US" sz="3200" b="1" dirty="0" smtClean="0"/>
              <a:t>WHO </a:t>
            </a:r>
            <a:r>
              <a:rPr lang="ru-RU" sz="3200" b="1" dirty="0" err="1" smtClean="0"/>
              <a:t>і</a:t>
            </a:r>
            <a:r>
              <a:rPr lang="ru-RU" sz="3200" b="1" dirty="0" smtClean="0"/>
              <a:t> </a:t>
            </a:r>
            <a:r>
              <a:rPr lang="en-US" sz="3200" b="1" dirty="0" smtClean="0"/>
              <a:t>UNICEF, </a:t>
            </a:r>
            <a:r>
              <a:rPr lang="ru-RU" sz="3200" b="1" dirty="0" err="1" smtClean="0"/>
              <a:t>щонайменше</a:t>
            </a:r>
            <a:r>
              <a:rPr lang="ru-RU" sz="3200" b="1" dirty="0" smtClean="0"/>
              <a:t>, </a:t>
            </a:r>
            <a:r>
              <a:rPr lang="ru-RU" sz="3200" b="1" dirty="0" smtClean="0">
                <a:solidFill>
                  <a:srgbClr val="FFFF00"/>
                </a:solidFill>
              </a:rPr>
              <a:t>1,8 </a:t>
            </a:r>
            <a:r>
              <a:rPr lang="ru-RU" sz="3200" b="1" dirty="0" err="1" smtClean="0">
                <a:solidFill>
                  <a:srgbClr val="FFFF00"/>
                </a:solidFill>
              </a:rPr>
              <a:t>мільярда</a:t>
            </a:r>
            <a:r>
              <a:rPr lang="ru-RU" sz="3200" b="1" dirty="0" smtClean="0">
                <a:solidFill>
                  <a:srgbClr val="FFFF00"/>
                </a:solidFill>
              </a:rPr>
              <a:t> </a:t>
            </a:r>
            <a:r>
              <a:rPr lang="ru-RU" sz="3200" b="1" dirty="0" smtClean="0"/>
              <a:t>людей </a:t>
            </a:r>
            <a:r>
              <a:rPr lang="ru-RU" sz="3200" b="1" dirty="0" err="1" smtClean="0"/>
              <a:t>змушені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пити</a:t>
            </a:r>
            <a:r>
              <a:rPr lang="ru-RU" sz="3200" b="1" dirty="0" smtClean="0"/>
              <a:t> воду, </a:t>
            </a:r>
            <a:r>
              <a:rPr lang="ru-RU" sz="3200" b="1" dirty="0" err="1" smtClean="0"/>
              <a:t>забруднену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фекаліями</a:t>
            </a:r>
            <a:r>
              <a:rPr lang="ru-RU" sz="3200" b="1" dirty="0" smtClean="0"/>
              <a:t>. </a:t>
            </a:r>
          </a:p>
          <a:p>
            <a:r>
              <a:rPr lang="ru-RU" sz="3200" b="1" dirty="0" err="1" smtClean="0"/>
              <a:t>Ще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більша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кількість</a:t>
            </a:r>
            <a:r>
              <a:rPr lang="ru-RU" sz="3200" b="1" dirty="0" smtClean="0"/>
              <a:t> людей </a:t>
            </a:r>
            <a:r>
              <a:rPr lang="ru-RU" sz="3200" b="1" dirty="0" err="1" smtClean="0"/>
              <a:t>отримують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питну</a:t>
            </a:r>
            <a:r>
              <a:rPr lang="ru-RU" sz="3200" b="1" dirty="0" smtClean="0"/>
              <a:t> воду через </a:t>
            </a:r>
            <a:r>
              <a:rPr lang="ru-RU" sz="3200" b="1" dirty="0" err="1" smtClean="0"/>
              <a:t>системи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що</a:t>
            </a:r>
            <a:r>
              <a:rPr lang="ru-RU" sz="3200" b="1" dirty="0" smtClean="0"/>
              <a:t> не </a:t>
            </a:r>
            <a:r>
              <a:rPr lang="ru-RU" sz="3200" b="1" dirty="0" err="1" smtClean="0"/>
              <a:t>відповідають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елементарним</a:t>
            </a:r>
            <a:r>
              <a:rPr lang="ru-RU" sz="3200" b="1" dirty="0" smtClean="0"/>
              <a:t> нормам </a:t>
            </a:r>
            <a:r>
              <a:rPr lang="ru-RU" sz="3200" b="1" dirty="0" err="1" smtClean="0"/>
              <a:t>санітарії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455796" y="6219546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11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39232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35200" cy="6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46100" y="635000"/>
            <a:ext cx="11328400" cy="3759200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3200" dirty="0" smtClean="0"/>
          </a:p>
          <a:p>
            <a:pPr>
              <a:buNone/>
            </a:pPr>
            <a:endParaRPr lang="ru-RU" sz="3200" dirty="0" smtClean="0"/>
          </a:p>
          <a:p>
            <a:pPr>
              <a:buNone/>
            </a:pPr>
            <a:r>
              <a:rPr lang="ru-RU" sz="3200" b="1" u="sng" dirty="0" err="1" smtClean="0"/>
              <a:t>Факти</a:t>
            </a:r>
            <a:r>
              <a:rPr lang="ru-RU" sz="3200" b="1" u="sng" dirty="0" smtClean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</a:t>
            </a:r>
            <a:r>
              <a:rPr lang="ru-RU" sz="3200" b="1" dirty="0" err="1" smtClean="0"/>
              <a:t>кожний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третій</a:t>
            </a:r>
            <a:r>
              <a:rPr lang="ru-RU" sz="3200" b="1" dirty="0" smtClean="0"/>
              <a:t> житель </a:t>
            </a:r>
            <a:r>
              <a:rPr lang="ru-RU" sz="3200" b="1" dirty="0" err="1" smtClean="0"/>
              <a:t>планети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живе</a:t>
            </a:r>
            <a:r>
              <a:rPr lang="ru-RU" sz="3200" b="1" dirty="0" smtClean="0"/>
              <a:t> в </a:t>
            </a:r>
            <a:r>
              <a:rPr lang="ru-RU" sz="3200" b="1" dirty="0" err="1" smtClean="0"/>
              <a:t>антисанітарних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умовах</a:t>
            </a:r>
            <a:r>
              <a:rPr lang="ru-RU" sz="3200" b="1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 </a:t>
            </a:r>
            <a:r>
              <a:rPr lang="ru-RU" sz="3200" b="1" dirty="0" err="1" smtClean="0"/>
              <a:t>кожний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сьомий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практикує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відкриту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дефекацію</a:t>
            </a:r>
            <a:r>
              <a:rPr lang="ru-RU" sz="3200" b="1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 </a:t>
            </a:r>
            <a:r>
              <a:rPr lang="ru-RU" sz="3200" b="1" dirty="0" smtClean="0">
                <a:solidFill>
                  <a:srgbClr val="FFFF00"/>
                </a:solidFill>
              </a:rPr>
              <a:t>75%</a:t>
            </a:r>
            <a:r>
              <a:rPr lang="ru-RU" sz="3200" b="1" dirty="0" smtClean="0"/>
              <a:t> практики </a:t>
            </a:r>
            <a:r>
              <a:rPr lang="ru-RU" sz="3200" b="1" dirty="0" err="1" smtClean="0"/>
              <a:t>відкритої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дефекації</a:t>
            </a:r>
            <a:r>
              <a:rPr lang="ru-RU" sz="3200" b="1" dirty="0" smtClean="0"/>
              <a:t> доводиться на </a:t>
            </a:r>
            <a:r>
              <a:rPr lang="ru-RU" sz="3200" b="1" dirty="0" err="1" smtClean="0"/>
              <a:t>п'ять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країн</a:t>
            </a:r>
            <a:r>
              <a:rPr lang="ru-RU" sz="3200" b="1" dirty="0" smtClean="0"/>
              <a:t>, до </a:t>
            </a:r>
            <a:r>
              <a:rPr lang="ru-RU" sz="3200" b="1" dirty="0" err="1" smtClean="0"/>
              <a:t>яких</a:t>
            </a:r>
            <a:r>
              <a:rPr lang="ru-RU" sz="3200" b="1" dirty="0" smtClean="0"/>
              <a:t> належать </a:t>
            </a:r>
            <a:r>
              <a:rPr lang="ru-RU" sz="3200" b="1" dirty="0" err="1" smtClean="0">
                <a:solidFill>
                  <a:srgbClr val="FFFF00"/>
                </a:solidFill>
              </a:rPr>
              <a:t>Індія</a:t>
            </a:r>
            <a:r>
              <a:rPr lang="ru-RU" sz="3200" b="1" dirty="0" smtClean="0">
                <a:solidFill>
                  <a:srgbClr val="FFFF00"/>
                </a:solidFill>
              </a:rPr>
              <a:t>, </a:t>
            </a:r>
            <a:r>
              <a:rPr lang="ru-RU" sz="3200" b="1" dirty="0" err="1" smtClean="0">
                <a:solidFill>
                  <a:srgbClr val="FFFF00"/>
                </a:solidFill>
              </a:rPr>
              <a:t>Індонезія</a:t>
            </a:r>
            <a:r>
              <a:rPr lang="ru-RU" sz="3200" b="1" dirty="0" smtClean="0">
                <a:solidFill>
                  <a:srgbClr val="FFFF00"/>
                </a:solidFill>
              </a:rPr>
              <a:t>, </a:t>
            </a:r>
            <a:r>
              <a:rPr lang="ru-RU" sz="3200" b="1" dirty="0" err="1" smtClean="0">
                <a:solidFill>
                  <a:srgbClr val="FFFF00"/>
                </a:solidFill>
              </a:rPr>
              <a:t>Нігерія</a:t>
            </a:r>
            <a:r>
              <a:rPr lang="ru-RU" sz="3200" b="1" dirty="0" smtClean="0">
                <a:solidFill>
                  <a:srgbClr val="FFFF00"/>
                </a:solidFill>
              </a:rPr>
              <a:t>, </a:t>
            </a:r>
            <a:r>
              <a:rPr lang="ru-RU" sz="3200" b="1" dirty="0" err="1" smtClean="0">
                <a:solidFill>
                  <a:srgbClr val="FFFF00"/>
                </a:solidFill>
              </a:rPr>
              <a:t>Ефіопія</a:t>
            </a:r>
            <a:r>
              <a:rPr lang="ru-RU" sz="3200" b="1" dirty="0" smtClean="0">
                <a:solidFill>
                  <a:srgbClr val="FFFF00"/>
                </a:solidFill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</a:rPr>
              <a:t>і</a:t>
            </a:r>
            <a:r>
              <a:rPr lang="ru-RU" sz="3200" b="1" dirty="0" smtClean="0">
                <a:solidFill>
                  <a:srgbClr val="FFFF00"/>
                </a:solidFill>
              </a:rPr>
              <a:t> Пакистан</a:t>
            </a:r>
            <a:r>
              <a:rPr lang="ru-RU" sz="3200" b="1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 за </a:t>
            </a:r>
            <a:r>
              <a:rPr lang="ru-RU" sz="3200" b="1" dirty="0" err="1" smtClean="0"/>
              <a:t>останні</a:t>
            </a:r>
            <a:r>
              <a:rPr lang="ru-RU" sz="3200" b="1" dirty="0" smtClean="0"/>
              <a:t> 30 </a:t>
            </a:r>
            <a:r>
              <a:rPr lang="ru-RU" sz="3200" b="1" dirty="0" err="1" smtClean="0"/>
              <a:t>років</a:t>
            </a:r>
            <a:r>
              <a:rPr lang="ru-RU" sz="3200" b="1" dirty="0" smtClean="0"/>
              <a:t> доступ до </a:t>
            </a:r>
            <a:r>
              <a:rPr lang="ru-RU" sz="3200" b="1" dirty="0" err="1" smtClean="0"/>
              <a:t>поліпшеної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санітарії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отримали</a:t>
            </a:r>
            <a:r>
              <a:rPr lang="ru-RU" sz="3200" b="1" dirty="0" smtClean="0"/>
              <a:t>    2,6 </a:t>
            </a:r>
            <a:r>
              <a:rPr lang="ru-RU" sz="3200" b="1" dirty="0" err="1" smtClean="0"/>
              <a:t>мільярда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осіб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401205" y="6151307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12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39232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35200" cy="6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1282700" y="762000"/>
            <a:ext cx="10591800" cy="4013200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2800" dirty="0" smtClean="0"/>
          </a:p>
          <a:p>
            <a:pPr>
              <a:buNone/>
            </a:pPr>
            <a:r>
              <a:rPr lang="ru-RU" sz="3200" b="1" dirty="0" err="1" smtClean="0"/>
              <a:t>Факти</a:t>
            </a:r>
            <a:r>
              <a:rPr lang="ru-RU" sz="3200" b="1" dirty="0" smtClean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2,1 млрд</a:t>
            </a:r>
            <a:r>
              <a:rPr lang="ru-RU" sz="3200" b="1" dirty="0" smtClean="0"/>
              <a:t>. людей не </a:t>
            </a:r>
            <a:r>
              <a:rPr lang="ru-RU" sz="3200" b="1" dirty="0" err="1" smtClean="0"/>
              <a:t>мають</a:t>
            </a:r>
            <a:r>
              <a:rPr lang="ru-RU" sz="3200" b="1" dirty="0" smtClean="0"/>
              <a:t> доступу до </a:t>
            </a:r>
            <a:r>
              <a:rPr lang="ru-RU" sz="3200" b="1" dirty="0" err="1" smtClean="0"/>
              <a:t>чистої</a:t>
            </a:r>
            <a:r>
              <a:rPr lang="ru-RU" sz="3200" b="1" dirty="0" smtClean="0"/>
              <a:t> води;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4,5 млрд</a:t>
            </a:r>
            <a:r>
              <a:rPr lang="ru-RU" sz="3200" b="1" dirty="0" smtClean="0"/>
              <a:t>. людей не </a:t>
            </a:r>
            <a:r>
              <a:rPr lang="ru-RU" sz="3200" b="1" dirty="0" err="1" smtClean="0"/>
              <a:t>мають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надійних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санітарних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послуг</a:t>
            </a:r>
            <a:r>
              <a:rPr lang="ru-RU" sz="3200" b="1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340 тис. </a:t>
            </a:r>
            <a:r>
              <a:rPr lang="ru-RU" sz="3200" b="1" dirty="0" err="1" smtClean="0"/>
              <a:t>дітей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віком</a:t>
            </a:r>
            <a:r>
              <a:rPr lang="ru-RU" sz="3200" b="1" dirty="0" smtClean="0"/>
              <a:t> до </a:t>
            </a:r>
            <a:r>
              <a:rPr lang="ru-RU" sz="3200" b="1" dirty="0" err="1" smtClean="0"/>
              <a:t>п'яти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років</a:t>
            </a:r>
            <a:r>
              <a:rPr lang="ru-RU" sz="3200" b="1" dirty="0" smtClean="0"/>
              <a:t> гинуть </a:t>
            </a:r>
            <a:r>
              <a:rPr lang="ru-RU" sz="3200" b="1" dirty="0" err="1" smtClean="0"/>
              <a:t>від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діарейних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захворювань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щороку</a:t>
            </a:r>
            <a:r>
              <a:rPr lang="ru-RU" sz="3200" b="1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</a:t>
            </a:r>
            <a:r>
              <a:rPr lang="ru-RU" sz="3200" b="1" dirty="0" err="1" smtClean="0"/>
              <a:t>дефіцит</a:t>
            </a:r>
            <a:r>
              <a:rPr lang="ru-RU" sz="3200" b="1" dirty="0" smtClean="0"/>
              <a:t> води </a:t>
            </a:r>
            <a:r>
              <a:rPr lang="ru-RU" sz="3200" b="1" dirty="0" err="1" smtClean="0"/>
              <a:t>вже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впливає</a:t>
            </a:r>
            <a:r>
              <a:rPr lang="ru-RU" sz="3200" b="1" dirty="0" smtClean="0"/>
              <a:t> на 4-х </a:t>
            </a:r>
            <a:r>
              <a:rPr lang="ru-RU" sz="3200" b="1" dirty="0" err="1" smtClean="0"/>
              <a:t>з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кожних</a:t>
            </a:r>
            <a:r>
              <a:rPr lang="ru-RU" sz="3200" b="1" dirty="0" smtClean="0"/>
              <a:t> 10 </a:t>
            </a:r>
            <a:r>
              <a:rPr lang="ru-RU" sz="3200" b="1" dirty="0" err="1" smtClean="0"/>
              <a:t>мешканців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планети</a:t>
            </a:r>
            <a:r>
              <a:rPr lang="ru-RU" sz="3200" b="1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90%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усіх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стихійних</a:t>
            </a:r>
            <a:r>
              <a:rPr lang="ru-RU" sz="3200" b="1" dirty="0" smtClean="0"/>
              <a:t> лих </a:t>
            </a:r>
            <a:r>
              <a:rPr lang="ru-RU" sz="3200" b="1" dirty="0" err="1" smtClean="0"/>
              <a:t>пов'язано</a:t>
            </a:r>
            <a:r>
              <a:rPr lang="ru-RU" sz="3200" b="1" dirty="0" smtClean="0"/>
              <a:t> з водою.</a:t>
            </a:r>
          </a:p>
          <a:p>
            <a:pPr>
              <a:buFont typeface="Wingdings" pitchFamily="2" charset="2"/>
              <a:buChar char="Ø"/>
            </a:pP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359400" y="6192250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13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39232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11200" y="990600"/>
            <a:ext cx="11480800" cy="5740400"/>
          </a:xfrm>
        </p:spPr>
        <p:txBody>
          <a:bodyPr>
            <a:norm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2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None/>
            </a:pPr>
            <a:endParaRPr lang="uk-UA" sz="8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uk-UA" sz="8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None/>
            </a:pPr>
            <a:endParaRPr lang="uk-UA" sz="24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uk-UA" sz="2200" b="1" dirty="0" smtClean="0">
              <a:latin typeface="Arial" pitchFamily="34" charset="0"/>
              <a:cs typeface="Arial" pitchFamily="34" charset="0"/>
            </a:endParaRPr>
          </a:p>
          <a:p>
            <a:endParaRPr lang="uk-UA" dirty="0" smtClean="0"/>
          </a:p>
          <a:p>
            <a:endParaRPr lang="uk-UA" dirty="0" smtClean="0"/>
          </a:p>
          <a:p>
            <a:pPr marL="0" indent="0">
              <a:buNone/>
            </a:pPr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09600" y="647700"/>
            <a:ext cx="113665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/>
              <a:t>Факти: </a:t>
            </a:r>
            <a:endParaRPr lang="ru-RU" sz="3200" b="1" dirty="0" smtClean="0"/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80%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стічних</a:t>
            </a:r>
            <a:r>
              <a:rPr lang="ru-RU" sz="3200" b="1" dirty="0" smtClean="0"/>
              <a:t> вод </a:t>
            </a:r>
            <a:r>
              <a:rPr lang="ru-RU" sz="3200" b="1" dirty="0" err="1" smtClean="0"/>
              <a:t>надходять</a:t>
            </a:r>
            <a:r>
              <a:rPr lang="ru-RU" sz="3200" b="1" dirty="0" smtClean="0"/>
              <a:t> в </a:t>
            </a:r>
            <a:r>
              <a:rPr lang="ru-RU" sz="3200" b="1" dirty="0" err="1" smtClean="0"/>
              <a:t>екосистему</a:t>
            </a:r>
            <a:r>
              <a:rPr lang="ru-RU" sz="3200" b="1" dirty="0" smtClean="0"/>
              <a:t> без </a:t>
            </a:r>
            <a:r>
              <a:rPr lang="ru-RU" sz="3200" b="1" dirty="0" err="1" smtClean="0"/>
              <a:t>обробки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або</a:t>
            </a:r>
            <a:r>
              <a:rPr lang="ru-RU" sz="3200" b="1" dirty="0" smtClean="0"/>
              <a:t> повторного </a:t>
            </a:r>
            <a:r>
              <a:rPr lang="ru-RU" sz="3200" b="1" dirty="0" err="1" smtClean="0"/>
              <a:t>використання</a:t>
            </a:r>
            <a:r>
              <a:rPr lang="ru-RU" sz="3200" b="1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</a:t>
            </a:r>
            <a:r>
              <a:rPr lang="ru-RU" sz="3200" b="1" dirty="0" err="1" smtClean="0"/>
              <a:t>близько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2/3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світових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транскордонних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річок</a:t>
            </a:r>
            <a:r>
              <a:rPr lang="ru-RU" sz="3200" b="1" dirty="0" smtClean="0"/>
              <a:t> не </a:t>
            </a:r>
            <a:r>
              <a:rPr lang="ru-RU" sz="3200" b="1" dirty="0" err="1" smtClean="0"/>
              <a:t>мають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спільної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системи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управління</a:t>
            </a:r>
            <a:r>
              <a:rPr lang="ru-RU" sz="3200" b="1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на </a:t>
            </a:r>
            <a:r>
              <a:rPr lang="ru-RU" sz="3200" b="1" dirty="0" err="1" smtClean="0"/>
              <a:t>аграрне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виробництво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припадає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близько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70%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світового</a:t>
            </a:r>
            <a:r>
              <a:rPr lang="ru-RU" sz="3200" b="1" dirty="0" smtClean="0"/>
              <a:t> водозабору;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</a:t>
            </a:r>
            <a:r>
              <a:rPr lang="ru-RU" sz="3200" b="1" dirty="0" err="1" smtClean="0"/>
              <a:t>близько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75%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всіх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промислових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водозаборів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використовують</a:t>
            </a:r>
            <a:r>
              <a:rPr lang="ru-RU" sz="3200" b="1" dirty="0" smtClean="0"/>
              <a:t> для </a:t>
            </a:r>
            <a:r>
              <a:rPr lang="ru-RU" sz="3200" b="1" dirty="0" err="1" smtClean="0"/>
              <a:t>виробництва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енергії</a:t>
            </a:r>
            <a:r>
              <a:rPr lang="ru-RU" sz="3200" b="1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1 куб.м </a:t>
            </a:r>
            <a:r>
              <a:rPr lang="ru-RU" sz="3200" b="1" dirty="0" err="1" smtClean="0"/>
              <a:t>неочищеної</a:t>
            </a:r>
            <a:r>
              <a:rPr lang="ru-RU" sz="3200" b="1" dirty="0" smtClean="0"/>
              <a:t> води </a:t>
            </a:r>
            <a:r>
              <a:rPr lang="ru-RU" sz="3200" b="1" dirty="0" err="1" smtClean="0"/>
              <a:t>забруднює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300 куб.м </a:t>
            </a:r>
            <a:r>
              <a:rPr lang="ru-RU" sz="3200" b="1" dirty="0" err="1" smtClean="0"/>
              <a:t>чистої</a:t>
            </a:r>
            <a:r>
              <a:rPr lang="ru-RU" sz="3200" b="1" dirty="0" smtClean="0"/>
              <a:t> води.</a:t>
            </a: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374653" y="6146225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14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131537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1600" y="592428"/>
            <a:ext cx="10350499" cy="55894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Управління водними ресурсами в Україні  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3114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дима\Desktop\question_mark_PNG1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0601">
            <a:off x="8909146" y="448641"/>
            <a:ext cx="1403350" cy="17272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413991" y="6181859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15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322515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2832100"/>
            <a:ext cx="11010898" cy="2997200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sz="6000" dirty="0" smtClean="0"/>
          </a:p>
          <a:p>
            <a:endParaRPr lang="ru-RU" sz="6000" dirty="0" smtClean="0"/>
          </a:p>
          <a:p>
            <a:endParaRPr lang="ru-RU" sz="6000" dirty="0" smtClean="0"/>
          </a:p>
          <a:p>
            <a:endParaRPr lang="ru-RU" sz="6000" dirty="0" smtClean="0"/>
          </a:p>
          <a:p>
            <a:pPr>
              <a:buNone/>
            </a:pPr>
            <a:r>
              <a:rPr lang="ru-RU" sz="6000" dirty="0" smtClean="0"/>
              <a:t>З</a:t>
            </a:r>
            <a:r>
              <a:rPr lang="ru-RU" sz="8000" dirty="0" smtClean="0"/>
              <a:t> </a:t>
            </a:r>
            <a:r>
              <a:rPr lang="ru-RU" sz="8000" dirty="0" err="1" smtClean="0"/>
              <a:t>офіційним</a:t>
            </a:r>
            <a:r>
              <a:rPr lang="ru-RU" sz="8000" dirty="0" smtClean="0"/>
              <a:t> перекладом </a:t>
            </a:r>
            <a:r>
              <a:rPr lang="ru-RU" sz="8000" dirty="0" err="1" smtClean="0"/>
              <a:t>текстів</a:t>
            </a:r>
            <a:r>
              <a:rPr lang="ru-RU" sz="8000" dirty="0" smtClean="0"/>
              <a:t> </a:t>
            </a:r>
            <a:r>
              <a:rPr lang="ru-RU" sz="8000" dirty="0" err="1" smtClean="0"/>
              <a:t>цих</a:t>
            </a:r>
            <a:r>
              <a:rPr lang="ru-RU" sz="8000" dirty="0" smtClean="0"/>
              <a:t> Директив </a:t>
            </a:r>
            <a:r>
              <a:rPr lang="ru-RU" sz="8000" dirty="0" err="1" smtClean="0"/>
              <a:t>можна</a:t>
            </a:r>
            <a:r>
              <a:rPr lang="ru-RU" sz="8000" dirty="0" smtClean="0"/>
              <a:t> </a:t>
            </a:r>
            <a:r>
              <a:rPr lang="ru-RU" sz="8000" dirty="0" err="1" smtClean="0"/>
              <a:t>ознайомитися</a:t>
            </a:r>
            <a:r>
              <a:rPr lang="ru-RU" sz="8000" dirty="0" smtClean="0"/>
              <a:t> на </a:t>
            </a:r>
            <a:r>
              <a:rPr lang="ru-RU" sz="8000" dirty="0" err="1" smtClean="0"/>
              <a:t>сайті</a:t>
            </a:r>
            <a:endParaRPr lang="ru-RU" sz="8000" dirty="0" smtClean="0"/>
          </a:p>
          <a:p>
            <a:pPr>
              <a:buNone/>
            </a:pPr>
            <a:r>
              <a:rPr lang="ru-RU" sz="8000" dirty="0" err="1" smtClean="0"/>
              <a:t>Міністерства</a:t>
            </a:r>
            <a:r>
              <a:rPr lang="ru-RU" sz="8000" dirty="0" smtClean="0"/>
              <a:t> </a:t>
            </a:r>
            <a:r>
              <a:rPr lang="ru-RU" sz="8000" dirty="0" err="1" smtClean="0"/>
              <a:t>юстиції</a:t>
            </a:r>
            <a:r>
              <a:rPr lang="ru-RU" sz="8000" dirty="0" smtClean="0"/>
              <a:t> </a:t>
            </a:r>
            <a:r>
              <a:rPr lang="ru-RU" sz="8000" dirty="0" err="1" smtClean="0"/>
              <a:t>України</a:t>
            </a:r>
            <a:r>
              <a:rPr lang="ru-RU" sz="8000" dirty="0" smtClean="0"/>
              <a:t> (</a:t>
            </a:r>
            <a:r>
              <a:rPr lang="ru-RU" sz="8000" dirty="0" err="1" smtClean="0"/>
              <a:t>електронний</a:t>
            </a:r>
            <a:r>
              <a:rPr lang="ru-RU" sz="8000" dirty="0" smtClean="0"/>
              <a:t> ресурс -  </a:t>
            </a:r>
            <a:r>
              <a:rPr lang="ru-RU" sz="8000" dirty="0" smtClean="0">
                <a:hlinkClick r:id="rId2"/>
              </a:rPr>
              <a:t>http://www.minjust</a:t>
            </a:r>
            <a:r>
              <a:rPr lang="ru-RU" sz="8000" dirty="0" smtClean="0"/>
              <a:t>. </a:t>
            </a:r>
            <a:r>
              <a:rPr lang="en-US" sz="8000" dirty="0" smtClean="0"/>
              <a:t>gov.ua/45875</a:t>
            </a:r>
            <a:r>
              <a:rPr lang="uk-UA" sz="8000" dirty="0" smtClean="0"/>
              <a:t>) </a:t>
            </a:r>
            <a:endParaRPr lang="ru-RU" sz="80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079500" y="749300"/>
            <a:ext cx="102997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ЯКІСТЬ ВОДИ ТА УПРАВЛІННЯ ВОДНИМИ РЕСУРСАМИ </a:t>
            </a:r>
          </a:p>
          <a:p>
            <a:r>
              <a:rPr lang="ru-RU" sz="3200" b="1" dirty="0" smtClean="0"/>
              <a:t>В УКРАЇНІ</a:t>
            </a:r>
            <a:r>
              <a:rPr lang="ru-RU" sz="3200" dirty="0" smtClean="0"/>
              <a:t> </a:t>
            </a:r>
          </a:p>
          <a:p>
            <a:r>
              <a:rPr lang="ru-RU" sz="3200" dirty="0" smtClean="0"/>
              <a:t>Датою початку </a:t>
            </a:r>
            <a:r>
              <a:rPr lang="ru-RU" sz="3200" dirty="0" err="1" smtClean="0"/>
              <a:t>реалізації</a:t>
            </a:r>
            <a:r>
              <a:rPr lang="ru-RU" sz="3200" dirty="0" smtClean="0"/>
              <a:t> Директив </a:t>
            </a:r>
            <a:r>
              <a:rPr lang="ru-RU" sz="3200" dirty="0" err="1" smtClean="0"/>
              <a:t>Україною</a:t>
            </a:r>
            <a:r>
              <a:rPr lang="ru-RU" sz="3200" dirty="0" smtClean="0"/>
              <a:t> </a:t>
            </a:r>
            <a:r>
              <a:rPr lang="ru-RU" sz="3200" dirty="0" err="1" smtClean="0"/>
              <a:t>є</a:t>
            </a:r>
            <a:r>
              <a:rPr lang="ru-RU" sz="3200" dirty="0" smtClean="0"/>
              <a:t> </a:t>
            </a:r>
          </a:p>
          <a:p>
            <a:r>
              <a:rPr lang="ru-RU" sz="3200" b="1" dirty="0" smtClean="0">
                <a:solidFill>
                  <a:srgbClr val="FFFF00"/>
                </a:solidFill>
              </a:rPr>
              <a:t>1 листопада 2014 р.</a:t>
            </a:r>
          </a:p>
          <a:p>
            <a:r>
              <a:rPr lang="ru-RU" sz="3200" b="1" dirty="0" smtClean="0"/>
              <a:t>У </a:t>
            </a:r>
            <a:r>
              <a:rPr lang="ru-RU" sz="3200" b="1" dirty="0" err="1" smtClean="0"/>
              <a:t>цьому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секторі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зазначено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шість</a:t>
            </a:r>
            <a:r>
              <a:rPr lang="ru-RU" sz="3200" b="1" dirty="0" smtClean="0"/>
              <a:t> Директив.</a:t>
            </a:r>
            <a:endParaRPr lang="ru-RU" sz="3200" b="1" dirty="0"/>
          </a:p>
        </p:txBody>
      </p:sp>
      <p:pic>
        <p:nvPicPr>
          <p:cNvPr id="1026" name="Picture 2" descr="C:\Users\дима\Desktop\загружен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138" y="4981798"/>
            <a:ext cx="3662362" cy="170316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379200" y="6205899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16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uk-UA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60400" y="673101"/>
            <a:ext cx="11074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rgbClr val="FFFF00"/>
                </a:solidFill>
              </a:rPr>
              <a:t>ВОДНА РАМКОВА ДИРЕКТИВА*</a:t>
            </a:r>
          </a:p>
          <a:p>
            <a:r>
              <a:rPr lang="ru-RU" sz="2800" b="1" dirty="0" err="1" smtClean="0"/>
              <a:t>Повна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назва</a:t>
            </a:r>
            <a:r>
              <a:rPr lang="ru-RU" sz="2800" b="1" dirty="0" smtClean="0"/>
              <a:t>: Директива 2000/60/ЄC </a:t>
            </a:r>
            <a:r>
              <a:rPr lang="ru-RU" sz="2800" b="1" dirty="0" err="1" smtClean="0"/>
              <a:t>Європейського</a:t>
            </a:r>
            <a:r>
              <a:rPr lang="ru-RU" sz="2800" b="1" dirty="0" smtClean="0"/>
              <a:t> Парламенту </a:t>
            </a:r>
            <a:r>
              <a:rPr lang="ru-RU" sz="2800" b="1" dirty="0" err="1" smtClean="0"/>
              <a:t>і</a:t>
            </a:r>
            <a:r>
              <a:rPr lang="ru-RU" sz="2800" b="1" dirty="0" smtClean="0"/>
              <a:t> Ради </a:t>
            </a:r>
            <a:r>
              <a:rPr lang="ru-RU" sz="2800" b="1" dirty="0" err="1" smtClean="0"/>
              <a:t>від</a:t>
            </a:r>
            <a:r>
              <a:rPr lang="ru-RU" sz="2800" b="1" dirty="0" smtClean="0"/>
              <a:t> 23 </a:t>
            </a:r>
            <a:r>
              <a:rPr lang="ru-RU" sz="2800" b="1" dirty="0" err="1" smtClean="0"/>
              <a:t>жовтня</a:t>
            </a:r>
            <a:r>
              <a:rPr lang="ru-RU" sz="2800" b="1" dirty="0" smtClean="0"/>
              <a:t> 2000 року про </a:t>
            </a:r>
            <a:r>
              <a:rPr lang="ru-RU" sz="2800" b="1" dirty="0" err="1" smtClean="0"/>
              <a:t>встановлення</a:t>
            </a:r>
            <a:r>
              <a:rPr lang="ru-RU" sz="2800" b="1" dirty="0" smtClean="0"/>
              <a:t> рамок </a:t>
            </a:r>
            <a:r>
              <a:rPr lang="ru-RU" sz="2800" b="1" dirty="0" err="1" smtClean="0"/>
              <a:t>діяльності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Співтовариства</a:t>
            </a:r>
            <a:r>
              <a:rPr lang="ru-RU" sz="2800" b="1" dirty="0" smtClean="0"/>
              <a:t> у </a:t>
            </a:r>
            <a:r>
              <a:rPr lang="ru-RU" sz="2800" b="1" dirty="0" err="1" smtClean="0"/>
              <a:t>сфері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водної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політики</a:t>
            </a:r>
            <a:r>
              <a:rPr lang="ru-RU" sz="2800" b="1" dirty="0" smtClean="0"/>
              <a:t> (</a:t>
            </a:r>
            <a:r>
              <a:rPr lang="ru-RU" sz="2800" b="1" dirty="0" err="1" smtClean="0"/>
              <a:t>надалі</a:t>
            </a:r>
            <a:r>
              <a:rPr lang="ru-RU" sz="2800" b="1" dirty="0" smtClean="0"/>
              <a:t> ВРД).</a:t>
            </a:r>
          </a:p>
          <a:p>
            <a:r>
              <a:rPr lang="ru-RU" sz="2800" b="1" dirty="0" err="1" smtClean="0"/>
              <a:t>Країна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має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виділити</a:t>
            </a:r>
            <a:r>
              <a:rPr lang="ru-RU" sz="2800" b="1" dirty="0" smtClean="0"/>
              <a:t> на </a:t>
            </a:r>
            <a:r>
              <a:rPr lang="ru-RU" sz="2800" b="1" dirty="0" err="1" smtClean="0"/>
              <a:t>своїй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території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райони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річкових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басейнів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які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містять</a:t>
            </a:r>
            <a:r>
              <a:rPr lang="ru-RU" sz="2800" b="1" dirty="0" smtClean="0"/>
              <a:t> один </a:t>
            </a:r>
            <a:r>
              <a:rPr lang="ru-RU" sz="2800" b="1" dirty="0" err="1" smtClean="0"/>
              <a:t>або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декілька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річкових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басейнів</a:t>
            </a:r>
            <a:r>
              <a:rPr lang="ru-RU" sz="2800" b="1" dirty="0" smtClean="0"/>
              <a:t> разом з </a:t>
            </a:r>
            <a:r>
              <a:rPr lang="ru-RU" sz="2800" b="1" dirty="0" err="1" smtClean="0"/>
              <a:t>пов’язаними</a:t>
            </a:r>
            <a:r>
              <a:rPr lang="ru-RU" sz="2800" b="1" dirty="0" smtClean="0"/>
              <a:t> з ними </a:t>
            </a:r>
            <a:r>
              <a:rPr lang="ru-RU" sz="2800" b="1" dirty="0" err="1" smtClean="0"/>
              <a:t>підземними</a:t>
            </a:r>
            <a:r>
              <a:rPr lang="ru-RU" sz="2800" b="1" dirty="0" smtClean="0"/>
              <a:t> та </a:t>
            </a:r>
            <a:r>
              <a:rPr lang="ru-RU" sz="2800" b="1" dirty="0" err="1" smtClean="0"/>
              <a:t>прибережними</a:t>
            </a:r>
            <a:r>
              <a:rPr lang="ru-RU" sz="2800" b="1" dirty="0" smtClean="0"/>
              <a:t> водами. </a:t>
            </a:r>
          </a:p>
          <a:p>
            <a:r>
              <a:rPr lang="ru-RU" sz="2800" b="1" dirty="0" smtClean="0"/>
              <a:t>Для кожного району </a:t>
            </a:r>
            <a:r>
              <a:rPr lang="ru-RU" sz="2800" b="1" dirty="0" err="1" smtClean="0"/>
              <a:t>річкового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басейну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розробляють</a:t>
            </a:r>
            <a:r>
              <a:rPr lang="ru-RU" sz="2800" b="1" dirty="0" smtClean="0"/>
              <a:t>  </a:t>
            </a:r>
          </a:p>
          <a:p>
            <a:r>
              <a:rPr lang="ru-RU" sz="2800" b="1" dirty="0" smtClean="0"/>
              <a:t>План </a:t>
            </a:r>
            <a:r>
              <a:rPr lang="ru-RU" sz="2800" b="1" dirty="0" err="1" smtClean="0"/>
              <a:t>управління</a:t>
            </a:r>
            <a:r>
              <a:rPr lang="ru-RU" sz="2800" b="1" dirty="0" smtClean="0"/>
              <a:t>. </a:t>
            </a:r>
          </a:p>
          <a:p>
            <a:r>
              <a:rPr lang="ru-RU" sz="2800" b="1" dirty="0" smtClean="0"/>
              <a:t>План </a:t>
            </a:r>
            <a:r>
              <a:rPr lang="ru-RU" sz="2800" b="1" dirty="0" err="1" smtClean="0"/>
              <a:t>містить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аналіз</a:t>
            </a:r>
            <a:r>
              <a:rPr lang="ru-RU" sz="2800" b="1" dirty="0" smtClean="0"/>
              <a:t> характеристик району </a:t>
            </a:r>
            <a:r>
              <a:rPr lang="ru-RU" sz="2800" b="1" dirty="0" err="1" smtClean="0"/>
              <a:t>річкового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басейну</a:t>
            </a:r>
            <a:r>
              <a:rPr lang="ru-RU" sz="2800" b="1" dirty="0" smtClean="0"/>
              <a:t> і стан води та </a:t>
            </a:r>
            <a:r>
              <a:rPr lang="ru-RU" sz="2800" b="1" dirty="0" err="1" smtClean="0"/>
              <a:t>програми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заходів</a:t>
            </a:r>
            <a:r>
              <a:rPr lang="ru-RU" sz="2800" b="1" dirty="0" smtClean="0"/>
              <a:t> для </a:t>
            </a:r>
            <a:r>
              <a:rPr lang="ru-RU" sz="2800" b="1" dirty="0" err="1" smtClean="0"/>
              <a:t>досягнення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цілей</a:t>
            </a:r>
            <a:r>
              <a:rPr lang="ru-RU" sz="2800" b="1" dirty="0" smtClean="0"/>
              <a:t> ВРД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505155" y="5868084"/>
            <a:ext cx="104267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        </a:t>
            </a:r>
            <a:r>
              <a:rPr lang="uk-UA" sz="2000" dirty="0" smtClean="0">
                <a:solidFill>
                  <a:srgbClr val="FFFF00"/>
                </a:solidFill>
              </a:rPr>
              <a:t>*</a:t>
            </a:r>
            <a:r>
              <a:rPr lang="en-US" sz="2000" dirty="0" smtClean="0">
                <a:solidFill>
                  <a:srgbClr val="FFFF00"/>
                </a:solidFill>
              </a:rPr>
              <a:t>http://apena.com.ua/ima</a:t>
            </a:r>
            <a:r>
              <a:rPr lang="ru-RU" sz="2000" b="1" dirty="0" err="1" smtClean="0">
                <a:solidFill>
                  <a:srgbClr val="FFFF00"/>
                </a:solidFill>
              </a:rPr>
              <a:t>об’єкт</a:t>
            </a:r>
            <a:r>
              <a:rPr lang="en-US" sz="2000" dirty="0" err="1" smtClean="0">
                <a:solidFill>
                  <a:srgbClr val="FFFF00"/>
                </a:solidFill>
              </a:rPr>
              <a:t>ges</a:t>
            </a:r>
            <a:r>
              <a:rPr lang="en-US" sz="2000" dirty="0" smtClean="0">
                <a:solidFill>
                  <a:srgbClr val="FFFF00"/>
                </a:solidFill>
              </a:rPr>
              <a:t>/documents/translations/Guidance_07_Ukr.pdf</a:t>
            </a:r>
            <a:endParaRPr lang="uk-UA" sz="2000" dirty="0" smtClean="0">
              <a:solidFill>
                <a:srgbClr val="FFFF00"/>
              </a:solidFill>
            </a:endParaRPr>
          </a:p>
          <a:p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88800" y="6222027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17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600200" y="1016000"/>
            <a:ext cx="10058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Мета, поставлена Директивою, </a:t>
            </a:r>
            <a:r>
              <a:rPr lang="ru-RU" sz="3200" b="1" dirty="0" err="1" smtClean="0"/>
              <a:t>є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досить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амбітною</a:t>
            </a:r>
            <a:r>
              <a:rPr lang="ru-RU" sz="3200" b="1" dirty="0" smtClean="0"/>
              <a:t>: </a:t>
            </a:r>
          </a:p>
          <a:p>
            <a:r>
              <a:rPr lang="ru-RU" sz="3200" b="1" dirty="0" smtClean="0"/>
              <a:t>за 15 </a:t>
            </a:r>
            <a:r>
              <a:rPr lang="ru-RU" sz="3200" b="1" dirty="0" err="1" smtClean="0"/>
              <a:t>років</a:t>
            </a:r>
            <a:r>
              <a:rPr lang="ru-RU" sz="3200" b="1" dirty="0" smtClean="0"/>
              <a:t> (до </a:t>
            </a:r>
            <a:r>
              <a:rPr lang="ru-RU" sz="3200" b="1" dirty="0" err="1" smtClean="0"/>
              <a:t>кінця</a:t>
            </a:r>
            <a:r>
              <a:rPr lang="ru-RU" sz="3200" b="1" dirty="0" smtClean="0"/>
              <a:t> 2015 р.) </a:t>
            </a:r>
            <a:r>
              <a:rPr lang="ru-RU" sz="3200" b="1" dirty="0" err="1" smtClean="0"/>
              <a:t>усі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країни</a:t>
            </a:r>
            <a:r>
              <a:rPr lang="ru-RU" sz="3200" b="1" dirty="0" smtClean="0"/>
              <a:t> — члени ЄС </a:t>
            </a:r>
            <a:r>
              <a:rPr lang="ru-RU" sz="3200" b="1" dirty="0" err="1" smtClean="0"/>
              <a:t>повинні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забезпечити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досягнення</a:t>
            </a:r>
            <a:endParaRPr lang="ru-RU" sz="3200" b="1" dirty="0" smtClean="0"/>
          </a:p>
          <a:p>
            <a:r>
              <a:rPr lang="ru-RU" sz="3200" b="1" dirty="0" err="1" smtClean="0"/>
              <a:t>всіма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поверхневими</a:t>
            </a:r>
            <a:r>
              <a:rPr lang="ru-RU" sz="3200" b="1" dirty="0" smtClean="0"/>
              <a:t> та </a:t>
            </a:r>
            <a:r>
              <a:rPr lang="ru-RU" sz="3200" b="1" dirty="0" err="1" smtClean="0"/>
              <a:t>підземними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водними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об’єктами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доброго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екологічного</a:t>
            </a:r>
            <a:r>
              <a:rPr lang="ru-RU" sz="3200" b="1" dirty="0" smtClean="0"/>
              <a:t> та </a:t>
            </a:r>
            <a:r>
              <a:rPr lang="ru-RU" sz="3200" b="1" dirty="0" err="1" smtClean="0"/>
              <a:t>хімічного</a:t>
            </a:r>
            <a:r>
              <a:rPr lang="ru-RU" sz="3200" b="1" dirty="0" smtClean="0"/>
              <a:t> статусу.</a:t>
            </a:r>
            <a:endParaRPr lang="ru-RU" sz="3200" b="1" dirty="0"/>
          </a:p>
        </p:txBody>
      </p:sp>
      <p:pic>
        <p:nvPicPr>
          <p:cNvPr id="1026" name="Picture 2" descr="C:\Users\дима\Desktop\загружен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84133">
            <a:off x="770851" y="3958224"/>
            <a:ext cx="2623702" cy="2395929"/>
          </a:xfrm>
          <a:prstGeom prst="rect">
            <a:avLst/>
          </a:prstGeom>
          <a:noFill/>
        </p:spPr>
      </p:pic>
      <p:pic>
        <p:nvPicPr>
          <p:cNvPr id="1027" name="Picture 3" descr="C:\Users\дима\Desktop\Quality_monitoring_header_mobi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4249" y="3849742"/>
            <a:ext cx="3268082" cy="275921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402156" y="6044910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18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92100" y="1117599"/>
            <a:ext cx="11410780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57200" y="1282700"/>
            <a:ext cx="11074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План </a:t>
            </a:r>
            <a:r>
              <a:rPr lang="ru-RU" sz="2800" b="1" dirty="0" err="1" smtClean="0"/>
              <a:t>імплементації</a:t>
            </a:r>
            <a:r>
              <a:rPr lang="ru-RU" sz="2800" b="1" dirty="0" smtClean="0"/>
              <a:t> ВРД ЄС </a:t>
            </a:r>
            <a:r>
              <a:rPr lang="ru-RU" sz="2800" b="1" dirty="0" err="1" smtClean="0"/>
              <a:t>затверджено</a:t>
            </a:r>
            <a:r>
              <a:rPr lang="ru-RU" sz="2800" b="1" dirty="0" smtClean="0"/>
              <a:t> </a:t>
            </a:r>
          </a:p>
          <a:p>
            <a:r>
              <a:rPr lang="ru-RU" sz="2800" b="1" dirty="0" err="1" smtClean="0"/>
              <a:t>Розпорядженням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Кабінету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Міністрів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України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</a:t>
            </a: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FFFF00"/>
                </a:solidFill>
              </a:rPr>
              <a:t>15 </a:t>
            </a:r>
            <a:r>
              <a:rPr lang="ru-RU" sz="2800" b="1" dirty="0" err="1" smtClean="0">
                <a:solidFill>
                  <a:srgbClr val="FFFF00"/>
                </a:solidFill>
              </a:rPr>
              <a:t>квітня</a:t>
            </a:r>
            <a:r>
              <a:rPr lang="ru-RU" sz="2800" b="1" dirty="0" smtClean="0">
                <a:solidFill>
                  <a:srgbClr val="FFFF00"/>
                </a:solidFill>
              </a:rPr>
              <a:t> 2015 року </a:t>
            </a:r>
          </a:p>
          <a:p>
            <a:r>
              <a:rPr lang="ru-RU" sz="2800" b="1" dirty="0" smtClean="0"/>
              <a:t>№ 371 «Про </a:t>
            </a:r>
            <a:r>
              <a:rPr lang="ru-RU" sz="2800" b="1" dirty="0" err="1" smtClean="0"/>
              <a:t>схвалення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розроблених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Міністерством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екології</a:t>
            </a:r>
            <a:r>
              <a:rPr lang="ru-RU" sz="2800" b="1" dirty="0" smtClean="0"/>
              <a:t> та </a:t>
            </a:r>
            <a:r>
              <a:rPr lang="ru-RU" sz="2800" b="1" dirty="0" err="1" smtClean="0"/>
              <a:t>природних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ресурсів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планів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імплементації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деяких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актів</a:t>
            </a:r>
            <a:r>
              <a:rPr lang="ru-RU" sz="2800" b="1" dirty="0" smtClean="0"/>
              <a:t> </a:t>
            </a:r>
          </a:p>
          <a:p>
            <a:r>
              <a:rPr lang="ru-RU" sz="2800" b="1" dirty="0" err="1" smtClean="0"/>
              <a:t>законодавства</a:t>
            </a:r>
            <a:r>
              <a:rPr lang="ru-RU" sz="2800" b="1" dirty="0" smtClean="0"/>
              <a:t> ЄС».</a:t>
            </a:r>
          </a:p>
          <a:p>
            <a:endParaRPr lang="ru-RU" sz="2800" b="1" dirty="0" smtClean="0"/>
          </a:p>
          <a:p>
            <a:endParaRPr lang="ru-RU" sz="2800" b="1" dirty="0" smtClean="0"/>
          </a:p>
          <a:p>
            <a:r>
              <a:rPr lang="en-US" sz="2800" b="1" dirty="0" smtClean="0"/>
              <a:t>http://www.kmu.gov.ua/document/248102954/Dir_2000_60.pdf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322248" y="6152632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19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663700" y="1422399"/>
            <a:ext cx="10083800" cy="27559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sz="3600" b="1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r>
              <a:rPr lang="ru-RU" sz="3200" b="1" dirty="0" smtClean="0"/>
              <a:t>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900" y="2041742"/>
            <a:ext cx="11671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«Не </a:t>
            </a:r>
            <a:r>
              <a:rPr lang="ru-RU" sz="36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можна</a:t>
            </a:r>
            <a:r>
              <a:rPr lang="ru-RU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сказати</a:t>
            </a:r>
            <a:r>
              <a:rPr lang="ru-RU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36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що</a:t>
            </a:r>
            <a:r>
              <a:rPr lang="ru-RU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вода </a:t>
            </a:r>
            <a:r>
              <a:rPr lang="ru-RU" sz="36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необхідна</a:t>
            </a:r>
            <a:r>
              <a:rPr lang="ru-RU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для  </a:t>
            </a:r>
          </a:p>
          <a:p>
            <a:r>
              <a:rPr lang="ru-RU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36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життя</a:t>
            </a:r>
            <a:r>
              <a:rPr lang="ru-RU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вона і є </a:t>
            </a:r>
            <a:r>
              <a:rPr lang="ru-RU" sz="36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саме</a:t>
            </a:r>
            <a:r>
              <a:rPr lang="ru-RU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життя</a:t>
            </a:r>
            <a:r>
              <a:rPr lang="ru-RU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!»</a:t>
            </a:r>
          </a:p>
          <a:p>
            <a:pPr algn="r"/>
            <a:r>
              <a:rPr lang="ru-RU" sz="3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Антуан</a:t>
            </a:r>
            <a:r>
              <a:rPr lang="ru-RU" sz="3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де </a:t>
            </a:r>
            <a:r>
              <a:rPr lang="ru-RU" sz="3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Сент-Екзюпері</a:t>
            </a:r>
            <a:endParaRPr lang="ru-RU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445814" y="6274137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2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23706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08000" y="850900"/>
            <a:ext cx="114681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У межах </a:t>
            </a:r>
            <a:r>
              <a:rPr lang="ru-RU" sz="2800" b="1" dirty="0" err="1" smtClean="0"/>
              <a:t>України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виділено</a:t>
            </a: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FFFF00"/>
                </a:solidFill>
              </a:rPr>
              <a:t>9</a:t>
            </a:r>
            <a:r>
              <a:rPr lang="ru-RU" sz="2800" b="1" dirty="0" smtClean="0"/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районів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річкових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басейнів</a:t>
            </a:r>
            <a:r>
              <a:rPr lang="ru-RU" sz="2800" b="1" dirty="0" smtClean="0"/>
              <a:t>: 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 </a:t>
            </a:r>
            <a:r>
              <a:rPr lang="ru-RU" sz="2800" b="1" dirty="0" err="1" smtClean="0"/>
              <a:t>Вісли</a:t>
            </a:r>
            <a:r>
              <a:rPr lang="ru-RU" sz="2800" b="1" dirty="0" smtClean="0"/>
              <a:t> (</a:t>
            </a:r>
            <a:r>
              <a:rPr lang="ru-RU" sz="2800" b="1" dirty="0" err="1" smtClean="0"/>
              <a:t>Західного</a:t>
            </a:r>
            <a:r>
              <a:rPr lang="ru-RU" sz="2800" b="1" dirty="0" smtClean="0"/>
              <a:t>  Бугу та Сану); 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 Дунаю;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 </a:t>
            </a:r>
            <a:r>
              <a:rPr lang="ru-RU" sz="2800" b="1" dirty="0" err="1" smtClean="0"/>
              <a:t>Дністра</a:t>
            </a:r>
            <a:r>
              <a:rPr lang="ru-RU" sz="2800" b="1" dirty="0" smtClean="0"/>
              <a:t>; 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 </a:t>
            </a:r>
            <a:r>
              <a:rPr lang="ru-RU" sz="2800" b="1" dirty="0" err="1" smtClean="0"/>
              <a:t>Південного</a:t>
            </a:r>
            <a:r>
              <a:rPr lang="ru-RU" sz="2800" b="1" dirty="0" smtClean="0"/>
              <a:t> Бугу; 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 </a:t>
            </a:r>
            <a:r>
              <a:rPr lang="ru-RU" sz="2800" b="1" dirty="0" err="1" smtClean="0"/>
              <a:t>Дніпра</a:t>
            </a:r>
            <a:r>
              <a:rPr lang="ru-RU" sz="2800" b="1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 Дону; 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 </a:t>
            </a:r>
            <a:r>
              <a:rPr lang="ru-RU" sz="2800" b="1" dirty="0" err="1" smtClean="0"/>
              <a:t>річок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Причорномор’я</a:t>
            </a:r>
            <a:r>
              <a:rPr lang="ru-RU" sz="2800" b="1" dirty="0" smtClean="0"/>
              <a:t>; 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 </a:t>
            </a:r>
            <a:r>
              <a:rPr lang="ru-RU" sz="2800" b="1" dirty="0" err="1" smtClean="0"/>
              <a:t>річок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Приазов’я</a:t>
            </a:r>
            <a:r>
              <a:rPr lang="ru-RU" sz="2800" b="1" dirty="0" smtClean="0"/>
              <a:t>; 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 </a:t>
            </a:r>
            <a:r>
              <a:rPr lang="ru-RU" sz="2800" b="1" dirty="0" err="1" smtClean="0"/>
              <a:t>річок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Криму</a:t>
            </a:r>
            <a:r>
              <a:rPr lang="ru-RU" sz="2800" b="1" dirty="0" smtClean="0"/>
              <a:t>.</a:t>
            </a:r>
          </a:p>
          <a:p>
            <a:endParaRPr lang="ru-RU" sz="2800" dirty="0" smtClean="0"/>
          </a:p>
          <a:p>
            <a:r>
              <a:rPr lang="ru-RU" sz="2800" b="1" dirty="0" smtClean="0"/>
              <a:t>ВРД </a:t>
            </a:r>
            <a:r>
              <a:rPr lang="ru-RU" sz="2800" b="1" dirty="0" err="1" smtClean="0"/>
              <a:t>забезпечує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законодавчу</a:t>
            </a:r>
            <a:r>
              <a:rPr lang="ru-RU" sz="2800" b="1" dirty="0" smtClean="0"/>
              <a:t> базу для </a:t>
            </a:r>
            <a:r>
              <a:rPr lang="ru-RU" sz="2800" b="1" dirty="0" err="1" smtClean="0"/>
              <a:t>досягнення</a:t>
            </a:r>
            <a:r>
              <a:rPr lang="ru-RU" sz="2800" b="1" dirty="0" smtClean="0"/>
              <a:t> доброго статусу</a:t>
            </a:r>
          </a:p>
          <a:p>
            <a:r>
              <a:rPr lang="ru-RU" sz="2800" b="1" dirty="0" err="1" smtClean="0"/>
              <a:t>водних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об’єктів</a:t>
            </a:r>
            <a:r>
              <a:rPr lang="ru-RU" sz="2800" b="1" dirty="0" smtClean="0"/>
              <a:t>, як </a:t>
            </a:r>
            <a:r>
              <a:rPr lang="ru-RU" sz="2800" b="1" dirty="0" err="1" smtClean="0"/>
              <a:t>поверхневих</a:t>
            </a:r>
            <a:r>
              <a:rPr lang="ru-RU" sz="2800" b="1" dirty="0" smtClean="0"/>
              <a:t>, так </a:t>
            </a:r>
            <a:r>
              <a:rPr lang="ru-RU" sz="2800" b="1" dirty="0" err="1" smtClean="0"/>
              <a:t>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підземних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386696" y="6175434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20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 rot="10800000" flipV="1">
            <a:off x="698500" y="2310031"/>
            <a:ext cx="11354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FFFF00"/>
                </a:solidFill>
              </a:rPr>
              <a:t>Що</a:t>
            </a:r>
            <a:r>
              <a:rPr lang="ru-RU" sz="3600" b="1" dirty="0" smtClean="0">
                <a:solidFill>
                  <a:srgbClr val="FFFF00"/>
                </a:solidFill>
              </a:rPr>
              <a:t> </a:t>
            </a:r>
            <a:r>
              <a:rPr lang="ru-RU" sz="3600" b="1" smtClean="0">
                <a:solidFill>
                  <a:srgbClr val="FFFF00"/>
                </a:solidFill>
              </a:rPr>
              <a:t>означає </a:t>
            </a:r>
            <a:r>
              <a:rPr lang="ru-RU" sz="3600" b="1" dirty="0" err="1" smtClean="0">
                <a:solidFill>
                  <a:srgbClr val="FFFF00"/>
                </a:solidFill>
              </a:rPr>
              <a:t>добрий</a:t>
            </a:r>
            <a:r>
              <a:rPr lang="ru-RU" sz="3600" b="1" dirty="0" smtClean="0">
                <a:solidFill>
                  <a:srgbClr val="FFFF00"/>
                </a:solidFill>
              </a:rPr>
              <a:t> статус </a:t>
            </a:r>
            <a:r>
              <a:rPr lang="ru-RU" sz="3600" b="1" dirty="0" err="1" smtClean="0">
                <a:solidFill>
                  <a:srgbClr val="FFFF00"/>
                </a:solidFill>
              </a:rPr>
              <a:t>водних</a:t>
            </a:r>
            <a:r>
              <a:rPr lang="ru-RU" sz="3600" b="1" dirty="0" smtClean="0">
                <a:solidFill>
                  <a:srgbClr val="FFFF00"/>
                </a:solidFill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</a:rPr>
              <a:t>об’єктів</a:t>
            </a:r>
            <a:r>
              <a:rPr lang="ru-RU" sz="3600" b="1" dirty="0" smtClean="0">
                <a:solidFill>
                  <a:srgbClr val="FFFF00"/>
                </a:solidFill>
              </a:rPr>
              <a:t>?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дима\Desktop\загружено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13" y="3632201"/>
            <a:ext cx="4433887" cy="2649538"/>
          </a:xfrm>
          <a:prstGeom prst="rect">
            <a:avLst/>
          </a:prstGeom>
          <a:noFill/>
        </p:spPr>
      </p:pic>
      <p:pic>
        <p:nvPicPr>
          <p:cNvPr id="6" name="Picture 2" descr="C:\Users\дима\Desktop\question_mark_PNG14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60601">
            <a:off x="10620500" y="129859"/>
            <a:ext cx="1403350" cy="17272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284176" y="609707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21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84200" y="863600"/>
            <a:ext cx="112903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Стан </a:t>
            </a:r>
            <a:r>
              <a:rPr lang="ru-RU" sz="3200" b="1" dirty="0" err="1" smtClean="0"/>
              <a:t>поверхневих</a:t>
            </a:r>
            <a:r>
              <a:rPr lang="ru-RU" sz="3200" b="1" dirty="0" smtClean="0"/>
              <a:t> вод </a:t>
            </a:r>
            <a:r>
              <a:rPr lang="ru-RU" sz="3200" b="1" dirty="0" err="1" smtClean="0"/>
              <a:t>визначають</a:t>
            </a:r>
            <a:r>
              <a:rPr lang="ru-RU" sz="3200" b="1" dirty="0" smtClean="0"/>
              <a:t> за </a:t>
            </a:r>
            <a:r>
              <a:rPr lang="ru-RU" sz="3200" b="1" dirty="0" err="1" smtClean="0">
                <a:solidFill>
                  <a:srgbClr val="FFFF00"/>
                </a:solidFill>
              </a:rPr>
              <a:t>екологічним</a:t>
            </a:r>
            <a:r>
              <a:rPr lang="ru-RU" sz="3200" b="1" dirty="0" smtClean="0">
                <a:solidFill>
                  <a:srgbClr val="FFFF00"/>
                </a:solidFill>
              </a:rPr>
              <a:t> та </a:t>
            </a:r>
            <a:r>
              <a:rPr lang="ru-RU" sz="3200" b="1" dirty="0" err="1" smtClean="0">
                <a:solidFill>
                  <a:srgbClr val="FFFF00"/>
                </a:solidFill>
              </a:rPr>
              <a:t>хімічним</a:t>
            </a:r>
            <a:r>
              <a:rPr lang="ru-RU" sz="3200" b="1" dirty="0" smtClean="0">
                <a:solidFill>
                  <a:srgbClr val="FFFF00"/>
                </a:solidFill>
              </a:rPr>
              <a:t> статусом</a:t>
            </a:r>
            <a:r>
              <a:rPr lang="ru-RU" sz="3200" b="1" dirty="0" smtClean="0"/>
              <a:t>.</a:t>
            </a:r>
          </a:p>
          <a:p>
            <a:r>
              <a:rPr lang="ru-RU" sz="3200" b="1" dirty="0" err="1" smtClean="0">
                <a:solidFill>
                  <a:srgbClr val="FFFF00"/>
                </a:solidFill>
              </a:rPr>
              <a:t>Екологічний</a:t>
            </a:r>
            <a:r>
              <a:rPr lang="ru-RU" sz="3200" b="1" dirty="0" smtClean="0">
                <a:solidFill>
                  <a:srgbClr val="FFFF00"/>
                </a:solidFill>
              </a:rPr>
              <a:t> статус </a:t>
            </a:r>
            <a:r>
              <a:rPr lang="ru-RU" sz="3200" b="1" dirty="0" err="1" smtClean="0"/>
              <a:t>визначають</a:t>
            </a:r>
            <a:r>
              <a:rPr lang="ru-RU" sz="3200" b="1" dirty="0" smtClean="0"/>
              <a:t>, в першу </a:t>
            </a:r>
            <a:r>
              <a:rPr lang="ru-RU" sz="3200" b="1" dirty="0" err="1" smtClean="0"/>
              <a:t>чергу</a:t>
            </a:r>
            <a:r>
              <a:rPr lang="ru-RU" sz="3200" b="1" dirty="0" smtClean="0"/>
              <a:t>, за станом</a:t>
            </a:r>
          </a:p>
          <a:p>
            <a:r>
              <a:rPr lang="ru-RU" sz="3200" b="1" dirty="0" err="1" smtClean="0"/>
              <a:t>біологічних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елементів</a:t>
            </a:r>
            <a:r>
              <a:rPr lang="ru-RU" sz="3200" b="1" dirty="0" smtClean="0"/>
              <a:t> (</a:t>
            </a:r>
            <a:r>
              <a:rPr lang="ru-RU" sz="3200" b="1" dirty="0" err="1" smtClean="0"/>
              <a:t>риба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донні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безхребетні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водна</a:t>
            </a:r>
            <a:r>
              <a:rPr lang="ru-RU" sz="3200" b="1" dirty="0" smtClean="0"/>
              <a:t> флора та </a:t>
            </a:r>
            <a:r>
              <a:rPr lang="ru-RU" sz="3200" b="1" dirty="0" err="1" smtClean="0"/>
              <a:t>ін</a:t>
            </a:r>
            <a:r>
              <a:rPr lang="ru-RU" sz="3200" b="1" dirty="0" smtClean="0"/>
              <a:t>.) і </a:t>
            </a:r>
            <a:r>
              <a:rPr lang="ru-RU" sz="3200" b="1" dirty="0" err="1" smtClean="0"/>
              <a:t>оцінюють</a:t>
            </a:r>
            <a:r>
              <a:rPr lang="ru-RU" sz="3200" b="1" dirty="0" smtClean="0"/>
              <a:t> за </a:t>
            </a:r>
            <a:r>
              <a:rPr lang="ru-RU" sz="3200" b="1" dirty="0" err="1" smtClean="0"/>
              <a:t>п’ятьма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класами</a:t>
            </a:r>
            <a:r>
              <a:rPr lang="ru-RU" sz="3200" b="1" dirty="0" smtClean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uk-UA" sz="3200" b="1" dirty="0" smtClean="0"/>
              <a:t> відмінний;</a:t>
            </a:r>
          </a:p>
          <a:p>
            <a:pPr>
              <a:buFont typeface="Wingdings" pitchFamily="2" charset="2"/>
              <a:buChar char="Ø"/>
            </a:pPr>
            <a:r>
              <a:rPr lang="uk-UA" sz="3200" b="1" dirty="0" smtClean="0"/>
              <a:t> добрий;</a:t>
            </a:r>
          </a:p>
          <a:p>
            <a:pPr>
              <a:buFont typeface="Wingdings" pitchFamily="2" charset="2"/>
              <a:buChar char="Ø"/>
            </a:pPr>
            <a:r>
              <a:rPr lang="uk-UA" sz="3200" b="1" dirty="0" smtClean="0"/>
              <a:t> задовільний;</a:t>
            </a:r>
          </a:p>
          <a:p>
            <a:pPr>
              <a:buFont typeface="Wingdings" pitchFamily="2" charset="2"/>
              <a:buChar char="Ø"/>
            </a:pPr>
            <a:r>
              <a:rPr lang="uk-UA" sz="3200" b="1" dirty="0" smtClean="0"/>
              <a:t> поганий;</a:t>
            </a:r>
          </a:p>
          <a:p>
            <a:pPr>
              <a:buFont typeface="Wingdings" pitchFamily="2" charset="2"/>
              <a:buChar char="Ø"/>
            </a:pPr>
            <a:r>
              <a:rPr lang="uk-UA" sz="3200" b="1" dirty="0" smtClean="0"/>
              <a:t> дуже поганий.</a:t>
            </a:r>
            <a:endParaRPr lang="ru-RU" sz="3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402156" y="6134357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22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69900" y="723900"/>
            <a:ext cx="114173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Хімічний</a:t>
            </a:r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статус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визначають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за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пріоритетними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полютантами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 них належать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важкі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метали 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кадмій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плюмбум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нікол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меркурій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та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органічні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речовини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які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є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токсичними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для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живих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організмів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Разом до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переліку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пріоритетних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речовин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нині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віднесено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45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речовин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*: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33 — Директивою 2008/105/ЄC про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екологічні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стандарти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у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сфері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водної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політики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та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12 — Директивою 2013/39/ЄС3, яка вносить</a:t>
            </a:r>
          </a:p>
          <a:p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зміни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до ВРД та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Директиви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2008/105/ЄС. </a:t>
            </a:r>
          </a:p>
          <a:p>
            <a:endParaRPr lang="uk-UA" dirty="0" smtClean="0"/>
          </a:p>
          <a:p>
            <a:endParaRPr lang="ru-RU" dirty="0" smtClean="0"/>
          </a:p>
          <a:p>
            <a:r>
              <a:rPr lang="ru-RU" dirty="0" smtClean="0"/>
              <a:t>*</a:t>
            </a:r>
            <a:r>
              <a:rPr lang="ru-RU" dirty="0" err="1" smtClean="0"/>
              <a:t>перелік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 </a:t>
            </a:r>
            <a:r>
              <a:rPr lang="ru-RU" dirty="0" err="1" smtClean="0"/>
              <a:t>англійською</a:t>
            </a:r>
            <a:r>
              <a:rPr lang="ru-RU" dirty="0" smtClean="0"/>
              <a:t> на </a:t>
            </a:r>
            <a:r>
              <a:rPr lang="ru-RU" dirty="0" err="1" smtClean="0"/>
              <a:t>сайті</a:t>
            </a:r>
            <a:r>
              <a:rPr lang="ru-RU" dirty="0" smtClean="0"/>
              <a:t> </a:t>
            </a:r>
            <a:r>
              <a:rPr lang="ru-RU" dirty="0" smtClean="0">
                <a:hlinkClick r:id="rId3"/>
              </a:rPr>
              <a:t>http://eur-lex.europa.eu/</a:t>
            </a:r>
            <a:r>
              <a:rPr lang="en-US" dirty="0" err="1" smtClean="0">
                <a:hlinkClick r:id="rId3"/>
              </a:rPr>
              <a:t>LexUriServ</a:t>
            </a:r>
            <a:r>
              <a:rPr lang="en-US" dirty="0" smtClean="0">
                <a:hlinkClick r:id="rId3"/>
              </a:rPr>
              <a:t>/</a:t>
            </a:r>
            <a:r>
              <a:rPr lang="en-US" dirty="0" err="1" smtClean="0">
                <a:hlinkClick r:id="rId3"/>
              </a:rPr>
              <a:t>LexUriServ.do?uri</a:t>
            </a:r>
            <a:r>
              <a:rPr lang="en-US" dirty="0" smtClean="0">
                <a:hlinkClick r:id="rId3"/>
              </a:rPr>
              <a:t>=OJ:L:2008:348:0084:0097:EN:PDF</a:t>
            </a:r>
            <a:endParaRPr lang="en-US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1402156" y="6222999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23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927100" y="1463315"/>
            <a:ext cx="109632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Хімічний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статус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оцінюють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лише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за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двома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класами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  </a:t>
            </a:r>
          </a:p>
          <a:p>
            <a:endParaRPr lang="ru-RU" sz="32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 добрий;</a:t>
            </a:r>
          </a:p>
          <a:p>
            <a:pPr>
              <a:buFont typeface="Wingdings" pitchFamily="2" charset="2"/>
              <a:buChar char="Ø"/>
            </a:pP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 неспроможний досягнути доброго.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дима\Desktop\загружено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724" y="4396636"/>
            <a:ext cx="3775183" cy="224072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375436" y="6104640"/>
            <a:ext cx="654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24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1600" y="1117599"/>
            <a:ext cx="10331280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325492" y="978084"/>
            <a:ext cx="9779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Стан </a:t>
            </a:r>
            <a:r>
              <a:rPr lang="ru-RU" sz="3200" b="1" u="sng" dirty="0" err="1" smtClean="0"/>
              <a:t>підземних</a:t>
            </a:r>
            <a:r>
              <a:rPr lang="ru-RU" sz="3200" b="1" u="sng" dirty="0" smtClean="0"/>
              <a:t> вод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визначають</a:t>
            </a:r>
            <a:r>
              <a:rPr lang="ru-RU" sz="3200" b="1" dirty="0" smtClean="0"/>
              <a:t> за</a:t>
            </a:r>
          </a:p>
          <a:p>
            <a:r>
              <a:rPr lang="ru-RU" sz="3200" b="1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</a:t>
            </a:r>
            <a:r>
              <a:rPr lang="ru-RU" sz="3200" b="1" dirty="0" err="1" smtClean="0"/>
              <a:t>хімічним</a:t>
            </a:r>
            <a:r>
              <a:rPr lang="ru-RU" sz="3200" b="1" dirty="0" smtClean="0"/>
              <a:t> статусом та 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запасами.</a:t>
            </a:r>
            <a:endParaRPr lang="ru-RU" sz="3200" b="1" dirty="0"/>
          </a:p>
        </p:txBody>
      </p:sp>
      <p:pic>
        <p:nvPicPr>
          <p:cNvPr id="3074" name="Picture 2" descr="C:\Users\дима\Desktop\загружено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2370" y="3720231"/>
            <a:ext cx="3782622" cy="2750660"/>
          </a:xfrm>
          <a:prstGeom prst="rect">
            <a:avLst/>
          </a:prstGeom>
          <a:noFill/>
        </p:spPr>
      </p:pic>
      <p:pic>
        <p:nvPicPr>
          <p:cNvPr id="3075" name="Picture 3" descr="C:\Users\дима\Desktop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73045">
            <a:off x="612884" y="3870543"/>
            <a:ext cx="2733675" cy="211522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284176" y="6069570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25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дима\Desktop\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2318" y="568580"/>
            <a:ext cx="9736264" cy="614020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68582" y="6124012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26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265129" y="2142068"/>
            <a:ext cx="10926871" cy="115227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Новий порядок моніторингу вод в Україні: </a:t>
            </a:r>
          </a:p>
          <a:p>
            <a:pPr>
              <a:buNone/>
            </a:pPr>
            <a: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який він буде?</a:t>
            </a:r>
            <a:endParaRPr lang="ru-RU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дима\Desktop\question_mark_PNG1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0601">
            <a:off x="10307349" y="355327"/>
            <a:ext cx="1403350" cy="17272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332104" y="6110364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27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38200" y="774700"/>
            <a:ext cx="10693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/>
              <a:t>В </a:t>
            </a:r>
            <a:r>
              <a:rPr lang="ru-RU" sz="3200" b="1" u="sng" dirty="0" err="1" smtClean="0"/>
              <a:t>Україні</a:t>
            </a:r>
            <a:r>
              <a:rPr lang="ru-RU" sz="3200" b="1" u="sng" dirty="0" smtClean="0"/>
              <a:t> набрав </a:t>
            </a:r>
            <a:r>
              <a:rPr lang="ru-RU" sz="3200" b="1" u="sng" dirty="0" err="1" smtClean="0"/>
              <a:t>чинності</a:t>
            </a:r>
            <a:r>
              <a:rPr lang="ru-RU" sz="3200" b="1" u="sng" dirty="0" smtClean="0"/>
              <a:t> </a:t>
            </a:r>
            <a:r>
              <a:rPr lang="ru-RU" sz="3200" b="1" u="sng" dirty="0" err="1" smtClean="0"/>
              <a:t>новий</a:t>
            </a:r>
            <a:r>
              <a:rPr lang="ru-RU" sz="3200" b="1" u="sng" dirty="0" smtClean="0"/>
              <a:t> порядок </a:t>
            </a:r>
            <a:r>
              <a:rPr lang="ru-RU" sz="3200" b="1" u="sng" dirty="0" err="1" smtClean="0"/>
              <a:t>моніторингу</a:t>
            </a:r>
            <a:r>
              <a:rPr lang="ru-RU" sz="3200" b="1" u="sng" dirty="0" smtClean="0"/>
              <a:t> вод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З 2019 року вступив у силу </a:t>
            </a:r>
            <a:r>
              <a:rPr lang="ru-RU" sz="3200" b="1" dirty="0" err="1" smtClean="0"/>
              <a:t>новий</a:t>
            </a:r>
            <a:r>
              <a:rPr lang="ru-RU" sz="3200" b="1" dirty="0" smtClean="0"/>
              <a:t> порядок </a:t>
            </a:r>
            <a:r>
              <a:rPr lang="ru-RU" sz="3200" b="1" dirty="0" err="1" smtClean="0"/>
              <a:t>моніторингу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наземних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підземних</a:t>
            </a:r>
            <a:r>
              <a:rPr lang="ru-RU" sz="3200" b="1" dirty="0" smtClean="0"/>
              <a:t> та </a:t>
            </a:r>
            <a:r>
              <a:rPr lang="ru-RU" sz="3200" b="1" dirty="0" err="1" smtClean="0"/>
              <a:t>морських</a:t>
            </a:r>
            <a:r>
              <a:rPr lang="ru-RU" sz="3200" b="1" dirty="0" smtClean="0"/>
              <a:t> вод. </a:t>
            </a:r>
          </a:p>
          <a:p>
            <a:r>
              <a:rPr lang="ru-RU" sz="3200" b="1" dirty="0" smtClean="0"/>
              <a:t>Цей порядок </a:t>
            </a:r>
            <a:r>
              <a:rPr lang="ru-RU" sz="3200" b="1" dirty="0" err="1" smtClean="0"/>
              <a:t>відповідає</a:t>
            </a:r>
            <a:r>
              <a:rPr lang="ru-RU" sz="3200" b="1" dirty="0" smtClean="0"/>
              <a:t> директивам ЄС, </a:t>
            </a:r>
          </a:p>
          <a:p>
            <a:r>
              <a:rPr lang="ru-RU" sz="3200" b="1" dirty="0" err="1" smtClean="0"/>
              <a:t>запроваджує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чітку</a:t>
            </a:r>
            <a:r>
              <a:rPr lang="ru-RU" sz="3200" b="1" dirty="0" smtClean="0"/>
              <a:t> процедуру та </a:t>
            </a:r>
            <a:r>
              <a:rPr lang="ru-RU" sz="3200" b="1" dirty="0" err="1" smtClean="0"/>
              <a:t>прибирає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функції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дублювання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між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різними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державними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установами</a:t>
            </a:r>
            <a:r>
              <a:rPr lang="ru-RU" sz="3200" b="1" dirty="0" smtClean="0"/>
              <a:t>. </a:t>
            </a:r>
          </a:p>
          <a:p>
            <a:r>
              <a:rPr lang="ru-RU" sz="3200" b="1" dirty="0" err="1" smtClean="0"/>
              <a:t>Завдяки</a:t>
            </a:r>
            <a:r>
              <a:rPr lang="ru-RU" sz="3200" b="1" dirty="0" smtClean="0"/>
              <a:t> новому </a:t>
            </a:r>
            <a:r>
              <a:rPr lang="ru-RU" sz="3200" b="1" dirty="0" err="1" smtClean="0"/>
              <a:t>моніторингу</a:t>
            </a:r>
            <a:r>
              <a:rPr lang="ru-RU" sz="3200" b="1" dirty="0" smtClean="0"/>
              <a:t> буде </a:t>
            </a:r>
            <a:r>
              <a:rPr lang="ru-RU" sz="3200" b="1" dirty="0" err="1" smtClean="0"/>
              <a:t>отримано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дані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необхідні</a:t>
            </a:r>
            <a:r>
              <a:rPr lang="ru-RU" sz="3200" b="1" dirty="0" smtClean="0"/>
              <a:t> для </a:t>
            </a:r>
            <a:r>
              <a:rPr lang="ru-RU" sz="3200" b="1" dirty="0" err="1" smtClean="0"/>
              <a:t>розробки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Планів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управління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річковими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басейнами</a:t>
            </a:r>
            <a:r>
              <a:rPr lang="ru-RU" sz="3200" b="1" dirty="0" smtClean="0"/>
              <a:t> та </a:t>
            </a:r>
            <a:r>
              <a:rPr lang="ru-RU" sz="3200" b="1" dirty="0" err="1" smtClean="0"/>
              <a:t>Морської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Стратегії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493528" y="6152632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28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69900" y="723900"/>
            <a:ext cx="112649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Нова система </a:t>
            </a:r>
            <a:r>
              <a:rPr lang="ru-RU" sz="3200" b="1" dirty="0" err="1" smtClean="0"/>
              <a:t>моніторингу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передбачає</a:t>
            </a:r>
            <a:r>
              <a:rPr lang="ru-RU" sz="3200" b="1" dirty="0" smtClean="0"/>
              <a:t>:</a:t>
            </a:r>
          </a:p>
          <a:p>
            <a:endParaRPr lang="ru-RU" sz="3200" b="1" dirty="0" smtClean="0"/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</a:t>
            </a:r>
            <a:r>
              <a:rPr lang="ru-RU" sz="3200" b="1" dirty="0" err="1" smtClean="0"/>
              <a:t>чіткий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розподіл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обов’язків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між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організаціями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які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визначають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показники</a:t>
            </a:r>
            <a:r>
              <a:rPr lang="ru-RU" sz="3200" b="1" dirty="0" smtClean="0"/>
              <a:t>, без </a:t>
            </a:r>
            <a:r>
              <a:rPr lang="ru-RU" sz="3200" b="1" dirty="0" err="1" smtClean="0"/>
              <a:t>дублювання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повноважень</a:t>
            </a:r>
            <a:r>
              <a:rPr lang="ru-RU" sz="3200" b="1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</a:t>
            </a:r>
            <a:r>
              <a:rPr lang="ru-RU" sz="3200" b="1" dirty="0" err="1" smtClean="0"/>
              <a:t>розширений</a:t>
            </a:r>
            <a:r>
              <a:rPr lang="ru-RU" sz="3200" b="1" dirty="0" smtClean="0"/>
              <a:t> список </a:t>
            </a:r>
            <a:r>
              <a:rPr lang="ru-RU" sz="3200" b="1" dirty="0" err="1" smtClean="0"/>
              <a:t>біологічних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гідроморфологічних</a:t>
            </a:r>
            <a:r>
              <a:rPr lang="ru-RU" sz="3200" b="1" dirty="0">
                <a:solidFill>
                  <a:srgbClr val="FF0000"/>
                </a:solidFill>
              </a:rPr>
              <a:t>,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r>
              <a:rPr lang="ru-RU" sz="3200" b="1" dirty="0" err="1" smtClean="0"/>
              <a:t>хімічних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фізико-хімічних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показників</a:t>
            </a:r>
            <a:r>
              <a:rPr lang="ru-RU" sz="3200" b="1" dirty="0" smtClean="0"/>
              <a:t> для </a:t>
            </a:r>
            <a:r>
              <a:rPr lang="ru-RU" sz="3200" b="1" dirty="0" err="1" smtClean="0"/>
              <a:t>моніторингу</a:t>
            </a:r>
            <a:r>
              <a:rPr lang="ru-RU" sz="3200" b="1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</a:t>
            </a:r>
            <a:r>
              <a:rPr lang="ru-RU" sz="3200" b="1" dirty="0" err="1" smtClean="0"/>
              <a:t>запроваджено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шестирічний</a:t>
            </a:r>
            <a:r>
              <a:rPr lang="ru-RU" sz="3200" b="1" dirty="0" smtClean="0"/>
              <a:t> цикл </a:t>
            </a:r>
            <a:r>
              <a:rPr lang="ru-RU" sz="3200" b="1" dirty="0" err="1" smtClean="0"/>
              <a:t>моніторингу</a:t>
            </a:r>
            <a:r>
              <a:rPr lang="ru-RU" sz="3200" b="1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введено </a:t>
            </a:r>
            <a:r>
              <a:rPr lang="ru-RU" sz="3200" b="1" dirty="0" err="1" smtClean="0"/>
              <a:t>класифікацію</a:t>
            </a:r>
            <a:r>
              <a:rPr lang="ru-RU" sz="3200" b="1" dirty="0" smtClean="0"/>
              <a:t> стану вод: </a:t>
            </a:r>
          </a:p>
          <a:p>
            <a:r>
              <a:rPr lang="ru-RU" sz="3200" b="1" dirty="0" smtClean="0"/>
              <a:t>     5 </a:t>
            </a:r>
            <a:r>
              <a:rPr lang="ru-RU" sz="3200" b="1" dirty="0" err="1" smtClean="0"/>
              <a:t>класів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екологічного</a:t>
            </a:r>
            <a:r>
              <a:rPr lang="ru-RU" sz="3200" b="1" dirty="0" smtClean="0"/>
              <a:t> стану </a:t>
            </a:r>
            <a:r>
              <a:rPr lang="ru-RU" sz="3200" b="1" dirty="0" err="1" smtClean="0"/>
              <a:t>і</a:t>
            </a:r>
            <a:r>
              <a:rPr lang="ru-RU" sz="3200" b="1" dirty="0" smtClean="0"/>
              <a:t> 2 </a:t>
            </a:r>
            <a:r>
              <a:rPr lang="ru-RU" sz="3200" b="1" dirty="0" err="1" smtClean="0"/>
              <a:t>класи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хімічного</a:t>
            </a:r>
            <a:r>
              <a:rPr lang="ru-RU" sz="3200" b="1" dirty="0" smtClean="0"/>
              <a:t> стану;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 smtClean="0"/>
              <a:t> </a:t>
            </a:r>
            <a:r>
              <a:rPr lang="ru-RU" sz="3200" b="1" dirty="0" err="1" smtClean="0"/>
              <a:t>збільшення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кількості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пунктів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моніторингу</a:t>
            </a:r>
            <a:r>
              <a:rPr lang="ru-RU" sz="3200" b="1" dirty="0" smtClean="0"/>
              <a:t> вод </a:t>
            </a:r>
            <a:r>
              <a:rPr lang="ru-RU" sz="3200" b="1" dirty="0" err="1" smtClean="0"/>
              <a:t>з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сотень</a:t>
            </a:r>
            <a:r>
              <a:rPr lang="ru-RU" sz="3200" b="1" dirty="0" smtClean="0"/>
              <a:t> до </a:t>
            </a:r>
            <a:r>
              <a:rPr lang="ru-RU" sz="3200" b="1" dirty="0" err="1" smtClean="0"/>
              <a:t>декількох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тисяч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316095" y="6038333"/>
            <a:ext cx="612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29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216400" y="622301"/>
            <a:ext cx="7531100" cy="876299"/>
          </a:xfrm>
        </p:spPr>
        <p:txBody>
          <a:bodyPr>
            <a:normAutofit/>
          </a:bodyPr>
          <a:lstStyle/>
          <a:p>
            <a:pPr>
              <a:buNone/>
            </a:pPr>
            <a:endParaRPr lang="uk-UA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04006" y="1447800"/>
          <a:ext cx="10444296" cy="4289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21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221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8856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err="1" smtClean="0">
                          <a:latin typeface="Arial" pitchFamily="34" charset="0"/>
                          <a:cs typeface="Arial" pitchFamily="34" charset="0"/>
                        </a:rPr>
                        <a:t>Ключов</a:t>
                      </a:r>
                      <a:r>
                        <a:rPr lang="uk-UA" sz="2400" b="1" dirty="0" smtClean="0">
                          <a:latin typeface="Arial" pitchFamily="34" charset="0"/>
                          <a:cs typeface="Arial" pitchFamily="34" charset="0"/>
                        </a:rPr>
                        <a:t>і поняття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Key words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9918"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latin typeface="Arial" pitchFamily="34" charset="0"/>
                          <a:cs typeface="Arial" pitchFamily="34" charset="0"/>
                        </a:rPr>
                        <a:t>Моніторинг вод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Water monitoring 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94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>
                          <a:latin typeface="Arial" pitchFamily="34" charset="0"/>
                          <a:cs typeface="Arial" pitchFamily="34" charset="0"/>
                        </a:rPr>
                        <a:t>Санітарія вод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>
                          <a:latin typeface="Arial" pitchFamily="34" charset="0"/>
                          <a:cs typeface="Arial" pitchFamily="34" charset="0"/>
                        </a:rPr>
                        <a:t>Water sanitation 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9918"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latin typeface="Arial" pitchFamily="34" charset="0"/>
                          <a:cs typeface="Arial" pitchFamily="34" charset="0"/>
                        </a:rPr>
                        <a:t>Водна рамкова директива (ВРД)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>
                          <a:latin typeface="Arial" pitchFamily="34" charset="0"/>
                          <a:cs typeface="Arial" pitchFamily="34" charset="0"/>
                        </a:rPr>
                        <a:t>Water framework directive (WFD)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9918"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latin typeface="Arial" pitchFamily="34" charset="0"/>
                          <a:cs typeface="Arial" pitchFamily="34" charset="0"/>
                        </a:rPr>
                        <a:t>Екологічний статус</a:t>
                      </a:r>
                      <a:r>
                        <a:rPr lang="uk-UA" sz="2400" b="1" baseline="0" dirty="0" smtClean="0">
                          <a:latin typeface="Arial" pitchFamily="34" charset="0"/>
                          <a:cs typeface="Arial" pitchFamily="34" charset="0"/>
                        </a:rPr>
                        <a:t> водного об</a:t>
                      </a:r>
                      <a:r>
                        <a:rPr lang="en-US" sz="2400" b="1" baseline="0" dirty="0" smtClean="0">
                          <a:latin typeface="Arial" pitchFamily="34" charset="0"/>
                          <a:cs typeface="Arial" pitchFamily="34" charset="0"/>
                        </a:rPr>
                        <a:t>’</a:t>
                      </a:r>
                      <a:r>
                        <a:rPr lang="uk-UA" sz="2400" b="1" baseline="0" dirty="0" err="1" smtClean="0">
                          <a:latin typeface="Arial" pitchFamily="34" charset="0"/>
                          <a:cs typeface="Arial" pitchFamily="34" charset="0"/>
                        </a:rPr>
                        <a:t>єкта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Ecological status of a water object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88568"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latin typeface="Arial" pitchFamily="34" charset="0"/>
                          <a:cs typeface="Arial" pitchFamily="34" charset="0"/>
                        </a:rPr>
                        <a:t>Хімічний статус водного об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’</a:t>
                      </a:r>
                      <a:r>
                        <a:rPr lang="uk-UA" sz="2400" b="1" dirty="0" err="1" smtClean="0">
                          <a:latin typeface="Arial" pitchFamily="34" charset="0"/>
                          <a:cs typeface="Arial" pitchFamily="34" charset="0"/>
                        </a:rPr>
                        <a:t>єкта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Chemical status of a water object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6" name="Picture 2" descr="C:\Users\дима\Desktop\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92454">
            <a:off x="9792174" y="288244"/>
            <a:ext cx="1774825" cy="17272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476971" y="6151307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3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23706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3300" y="1"/>
            <a:ext cx="9918700" cy="977900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Графік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виконання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заходів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Директиви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Україні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84090192"/>
              </p:ext>
            </p:extLst>
          </p:nvPr>
        </p:nvGraphicFramePr>
        <p:xfrm>
          <a:off x="269173" y="913285"/>
          <a:ext cx="11341100" cy="5739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07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30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62255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Заходи</a:t>
                      </a:r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Терміни</a:t>
                      </a:r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35511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Прийняття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національного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законодавства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визначення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уповноваженого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органу.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Закріплення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на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законодавчому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рівні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визначення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одиниці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гідрографічного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районування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території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країни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Розроблення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Положення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про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басейнове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управління</a:t>
                      </a:r>
                      <a:endParaRPr lang="ru-RU" sz="2400" b="1" kern="1200" baseline="0" dirty="0" smtClean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з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покладанням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на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нього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відповідних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функцій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rgbClr val="0070C0"/>
                          </a:solidFill>
                        </a:rPr>
                        <a:t>3 роки</a:t>
                      </a:r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1411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2400" b="1" kern="1200" baseline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Визначення районів річкових басейнів та створення механізмів управління міжнародними річками, озерами та прибережними водами.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2400" b="1" kern="1200" baseline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Аналіз характеристик районів річкових басейнів</a:t>
                      </a:r>
                      <a:endParaRPr lang="ru-RU" sz="2400" b="1" smtClean="0">
                        <a:solidFill>
                          <a:srgbClr val="0070C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2400" b="1" kern="1200" baseline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Запровадження програм моніторингу якості води.</a:t>
                      </a:r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rgbClr val="0070C0"/>
                          </a:solidFill>
                        </a:rPr>
                        <a:t>6 років</a:t>
                      </a:r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71321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Підготовка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планів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управління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басейнами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річок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проведення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консультацій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з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громадськістю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публікація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цих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планів</a:t>
                      </a:r>
                      <a:r>
                        <a:rPr lang="ru-RU" sz="2400" b="1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rgbClr val="0070C0"/>
                          </a:solidFill>
                        </a:rPr>
                        <a:t>10 років</a:t>
                      </a:r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610273" y="6068326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30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4300" y="622299"/>
            <a:ext cx="9537700" cy="812801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Види державного Моніторингу </a:t>
            </a:r>
            <a:br>
              <a:rPr lang="uk-UA" sz="2800" b="1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поверхневих та підземних вод: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89200" y="1574800"/>
            <a:ext cx="9213680" cy="3962400"/>
          </a:xfrm>
        </p:spPr>
        <p:txBody>
          <a:bodyPr>
            <a:normAutofit fontScale="32500" lnSpcReduction="20000"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uk-UA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uk-UA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uk-UA" sz="1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8600" b="1" dirty="0" smtClean="0">
                <a:latin typeface="Arial" pitchFamily="34" charset="0"/>
                <a:cs typeface="Arial" pitchFamily="34" charset="0"/>
              </a:rPr>
              <a:t>діагностичний;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uk-UA" sz="8600" b="1" dirty="0" smtClean="0">
                <a:latin typeface="Arial" pitchFamily="34" charset="0"/>
                <a:cs typeface="Arial" pitchFamily="34" charset="0"/>
              </a:rPr>
              <a:t> операційний;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uk-UA" sz="8600" b="1" dirty="0" smtClean="0">
                <a:latin typeface="Arial" pitchFamily="34" charset="0"/>
                <a:cs typeface="Arial" pitchFamily="34" charset="0"/>
              </a:rPr>
              <a:t> дослідницький.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uk-UA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дима\Desktop\KontrolVoda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274" y="4034329"/>
            <a:ext cx="5143008" cy="25715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02156" y="6021058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31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9457" y="1258348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дима\Desktop\Types_of_monitoring.png"/>
          <p:cNvPicPr>
            <a:picLocks noChangeAspect="1" noChangeArrowheads="1"/>
          </p:cNvPicPr>
          <p:nvPr/>
        </p:nvPicPr>
        <p:blipFill>
          <a:blip r:embed="rId3"/>
          <a:srcRect l="7701" r="37567" b="91268"/>
          <a:stretch>
            <a:fillRect/>
          </a:stretch>
        </p:blipFill>
        <p:spPr bwMode="auto">
          <a:xfrm>
            <a:off x="3277415" y="228833"/>
            <a:ext cx="7502278" cy="660400"/>
          </a:xfrm>
          <a:prstGeom prst="rect">
            <a:avLst/>
          </a:prstGeom>
          <a:noFill/>
        </p:spPr>
      </p:pic>
      <p:pic>
        <p:nvPicPr>
          <p:cNvPr id="6" name="Picture 2" descr="C:\Users\дима\Desktop\Types_of_monitoring.png"/>
          <p:cNvPicPr>
            <a:picLocks noChangeAspect="1" noChangeArrowheads="1"/>
          </p:cNvPicPr>
          <p:nvPr/>
        </p:nvPicPr>
        <p:blipFill>
          <a:blip r:embed="rId3"/>
          <a:srcRect t="9954" r="73103" b="42411"/>
          <a:stretch>
            <a:fillRect/>
          </a:stretch>
        </p:blipFill>
        <p:spPr bwMode="auto">
          <a:xfrm>
            <a:off x="654211" y="1328925"/>
            <a:ext cx="5005854" cy="5289871"/>
          </a:xfrm>
          <a:prstGeom prst="rect">
            <a:avLst/>
          </a:prstGeom>
          <a:noFill/>
        </p:spPr>
      </p:pic>
      <p:pic>
        <p:nvPicPr>
          <p:cNvPr id="7" name="Picture 2" descr="C:\Users\дима\Desktop\Types_of_monitoring.png"/>
          <p:cNvPicPr>
            <a:picLocks noChangeAspect="1" noChangeArrowheads="1"/>
          </p:cNvPicPr>
          <p:nvPr/>
        </p:nvPicPr>
        <p:blipFill>
          <a:blip r:embed="rId3"/>
          <a:srcRect l="4452" t="58836" r="73142" b="3337"/>
          <a:stretch>
            <a:fillRect/>
          </a:stretch>
        </p:blipFill>
        <p:spPr bwMode="auto">
          <a:xfrm>
            <a:off x="6155141" y="1325343"/>
            <a:ext cx="5266601" cy="529345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543894" y="6192414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32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дима\Desktop\Types_of_monitoring.png"/>
          <p:cNvPicPr>
            <a:picLocks noChangeAspect="1" noChangeArrowheads="1"/>
          </p:cNvPicPr>
          <p:nvPr/>
        </p:nvPicPr>
        <p:blipFill>
          <a:blip r:embed="rId3"/>
          <a:srcRect l="7701" r="37567" b="91268"/>
          <a:stretch>
            <a:fillRect/>
          </a:stretch>
        </p:blipFill>
        <p:spPr bwMode="auto">
          <a:xfrm>
            <a:off x="3277415" y="228833"/>
            <a:ext cx="7502278" cy="660400"/>
          </a:xfrm>
          <a:prstGeom prst="rect">
            <a:avLst/>
          </a:prstGeom>
          <a:noFill/>
        </p:spPr>
      </p:pic>
      <p:pic>
        <p:nvPicPr>
          <p:cNvPr id="8" name="Picture 2" descr="C:\Users\дима\Desktop\Types_of_monitoring.png"/>
          <p:cNvPicPr>
            <a:picLocks noChangeAspect="1" noChangeArrowheads="1"/>
          </p:cNvPicPr>
          <p:nvPr/>
        </p:nvPicPr>
        <p:blipFill>
          <a:blip r:embed="rId3"/>
          <a:srcRect l="27356" t="10119" r="50192" b="41232"/>
          <a:stretch>
            <a:fillRect/>
          </a:stretch>
        </p:blipFill>
        <p:spPr bwMode="auto">
          <a:xfrm>
            <a:off x="973667" y="1303866"/>
            <a:ext cx="4063879" cy="5197602"/>
          </a:xfrm>
          <a:prstGeom prst="rect">
            <a:avLst/>
          </a:prstGeom>
          <a:noFill/>
        </p:spPr>
      </p:pic>
      <p:pic>
        <p:nvPicPr>
          <p:cNvPr id="9" name="Picture 2" descr="C:\Users\дима\Desktop\Types_of_monitoring.png"/>
          <p:cNvPicPr>
            <a:picLocks noChangeAspect="1" noChangeArrowheads="1"/>
          </p:cNvPicPr>
          <p:nvPr/>
        </p:nvPicPr>
        <p:blipFill>
          <a:blip r:embed="rId3"/>
          <a:srcRect l="27395" t="58906" r="50076" b="3810"/>
          <a:stretch>
            <a:fillRect/>
          </a:stretch>
        </p:blipFill>
        <p:spPr bwMode="auto">
          <a:xfrm>
            <a:off x="5808132" y="1278467"/>
            <a:ext cx="5376303" cy="521461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493528" y="6152632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33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дима\Desktop\Types_of_monitoring.png"/>
          <p:cNvPicPr>
            <a:picLocks noChangeAspect="1" noChangeArrowheads="1"/>
          </p:cNvPicPr>
          <p:nvPr/>
        </p:nvPicPr>
        <p:blipFill>
          <a:blip r:embed="rId3"/>
          <a:srcRect l="7701" r="37567" b="91268"/>
          <a:stretch>
            <a:fillRect/>
          </a:stretch>
        </p:blipFill>
        <p:spPr bwMode="auto">
          <a:xfrm>
            <a:off x="3277415" y="228833"/>
            <a:ext cx="7502278" cy="660400"/>
          </a:xfrm>
          <a:prstGeom prst="rect">
            <a:avLst/>
          </a:prstGeom>
          <a:noFill/>
        </p:spPr>
      </p:pic>
      <p:pic>
        <p:nvPicPr>
          <p:cNvPr id="7" name="Picture 2" descr="C:\Users\дима\Desktop\Types_of_monitoring.png"/>
          <p:cNvPicPr>
            <a:picLocks noChangeAspect="1" noChangeArrowheads="1"/>
          </p:cNvPicPr>
          <p:nvPr/>
        </p:nvPicPr>
        <p:blipFill>
          <a:blip r:embed="rId3"/>
          <a:srcRect l="50536" t="8940" r="27139" b="41239"/>
          <a:stretch>
            <a:fillRect/>
          </a:stretch>
        </p:blipFill>
        <p:spPr bwMode="auto">
          <a:xfrm>
            <a:off x="1241259" y="1268524"/>
            <a:ext cx="3942107" cy="4863827"/>
          </a:xfrm>
          <a:prstGeom prst="rect">
            <a:avLst/>
          </a:prstGeom>
          <a:noFill/>
        </p:spPr>
      </p:pic>
      <p:pic>
        <p:nvPicPr>
          <p:cNvPr id="11" name="Picture 2" descr="C:\Users\дима\Desktop\Types_of_monitoring.png"/>
          <p:cNvPicPr>
            <a:picLocks noChangeAspect="1" noChangeArrowheads="1"/>
          </p:cNvPicPr>
          <p:nvPr/>
        </p:nvPicPr>
        <p:blipFill>
          <a:blip r:embed="rId3"/>
          <a:srcRect l="50460" t="58856" r="27318" b="3653"/>
          <a:stretch>
            <a:fillRect/>
          </a:stretch>
        </p:blipFill>
        <p:spPr bwMode="auto">
          <a:xfrm>
            <a:off x="5843888" y="1303796"/>
            <a:ext cx="5198469" cy="484883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493528" y="6152632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34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дима\Desktop\Types_of_monitoring.png"/>
          <p:cNvPicPr>
            <a:picLocks noChangeAspect="1" noChangeArrowheads="1"/>
          </p:cNvPicPr>
          <p:nvPr/>
        </p:nvPicPr>
        <p:blipFill>
          <a:blip r:embed="rId3"/>
          <a:srcRect l="7701" r="37567" b="91268"/>
          <a:stretch>
            <a:fillRect/>
          </a:stretch>
        </p:blipFill>
        <p:spPr bwMode="auto">
          <a:xfrm>
            <a:off x="3277415" y="228833"/>
            <a:ext cx="7502278" cy="660400"/>
          </a:xfrm>
          <a:prstGeom prst="rect">
            <a:avLst/>
          </a:prstGeom>
          <a:noFill/>
        </p:spPr>
      </p:pic>
      <p:pic>
        <p:nvPicPr>
          <p:cNvPr id="8" name="Picture 2" descr="C:\Users\дима\Desktop\Types_of_monitoring.png"/>
          <p:cNvPicPr>
            <a:picLocks noChangeAspect="1" noChangeArrowheads="1"/>
          </p:cNvPicPr>
          <p:nvPr/>
        </p:nvPicPr>
        <p:blipFill>
          <a:blip r:embed="rId3"/>
          <a:srcRect l="73574" t="10780" r="3821" b="40710"/>
          <a:stretch>
            <a:fillRect/>
          </a:stretch>
        </p:blipFill>
        <p:spPr bwMode="auto">
          <a:xfrm>
            <a:off x="1236133" y="1270000"/>
            <a:ext cx="4089400" cy="4851829"/>
          </a:xfrm>
          <a:prstGeom prst="rect">
            <a:avLst/>
          </a:prstGeom>
          <a:noFill/>
        </p:spPr>
      </p:pic>
      <p:pic>
        <p:nvPicPr>
          <p:cNvPr id="9" name="Picture 2" descr="C:\Users\дима\Desktop\Types_of_monitoring.png"/>
          <p:cNvPicPr>
            <a:picLocks noChangeAspect="1" noChangeArrowheads="1"/>
          </p:cNvPicPr>
          <p:nvPr/>
        </p:nvPicPr>
        <p:blipFill>
          <a:blip r:embed="rId3"/>
          <a:srcRect l="73401" t="58939" r="3822" b="3296"/>
          <a:stretch>
            <a:fillRect/>
          </a:stretch>
        </p:blipFill>
        <p:spPr bwMode="auto">
          <a:xfrm>
            <a:off x="5883418" y="1270000"/>
            <a:ext cx="5303365" cy="486142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399365" y="6152632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35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812801"/>
            <a:ext cx="11010898" cy="5016500"/>
          </a:xfrm>
        </p:spPr>
        <p:txBody>
          <a:bodyPr>
            <a:normAutofit fontScale="32500" lnSpcReduction="20000"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uk-UA" sz="5600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uk-UA" sz="5600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pPr algn="just">
              <a:lnSpc>
                <a:spcPct val="170000"/>
              </a:lnSpc>
              <a:buNone/>
            </a:pPr>
            <a:endParaRPr lang="uk-UA" sz="70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  <a:hlinkClick r:id="rId2"/>
            </a:endParaRPr>
          </a:p>
          <a:p>
            <a:pPr algn="just">
              <a:lnSpc>
                <a:spcPct val="170000"/>
              </a:lnSpc>
              <a:buNone/>
            </a:pPr>
            <a:r>
              <a:rPr lang="en-US" sz="7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hlinkClick r:id="rId2"/>
              </a:rPr>
              <a:t>http://texty.org.ua/water/</a:t>
            </a:r>
            <a:endParaRPr lang="uk-UA" sz="70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787400" y="825500"/>
            <a:ext cx="10287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Нова система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моніторингу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дасть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можливість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 кожному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громадянину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 та 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експерту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отримувати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у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доступний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спосіб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по-європейськи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класифіковані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дані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про стан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водних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масивів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басейнів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річок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загалом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  </a:t>
            </a:r>
          </a:p>
          <a:p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Дані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отримані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у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результаті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моніторингу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оприлюднюються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на </a:t>
            </a:r>
            <a:r>
              <a:rPr lang="ru-RU" sz="2800" b="1" u="sng" dirty="0" err="1" smtClean="0">
                <a:latin typeface="Arial" pitchFamily="34" charset="0"/>
                <a:cs typeface="Arial" pitchFamily="34" charset="0"/>
                <a:hlinkClick r:id="rId2"/>
              </a:rPr>
              <a:t>спеціалізованому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  <a:hlinkClick r:id="rId2"/>
              </a:rPr>
              <a:t> </a:t>
            </a:r>
            <a:r>
              <a:rPr lang="ru-RU" sz="2800" b="1" u="sng" dirty="0" err="1" smtClean="0">
                <a:latin typeface="Arial" pitchFamily="34" charset="0"/>
                <a:cs typeface="Arial" pitchFamily="34" charset="0"/>
                <a:hlinkClick r:id="rId2"/>
              </a:rPr>
              <a:t>порталі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uk-UA" sz="2800" b="1" u="sng" dirty="0" smtClean="0">
              <a:latin typeface="Arial" pitchFamily="34" charset="0"/>
              <a:cs typeface="Arial" pitchFamily="34" charset="0"/>
            </a:endParaRPr>
          </a:p>
          <a:p>
            <a:endParaRPr lang="ru-RU" sz="2800" b="1" u="sng" dirty="0" smtClean="0">
              <a:latin typeface="Arial" pitchFamily="34" charset="0"/>
              <a:cs typeface="Arial" pitchFamily="34" charset="0"/>
            </a:endParaRPr>
          </a:p>
          <a:p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84176" y="6032501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36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uk-UA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uk-UA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uk-UA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uk-UA" sz="5600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uk-UA" sz="5600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uk-UA" sz="6400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uk-UA" sz="6400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uk-UA" sz="6400" dirty="0" smtClean="0">
                <a:latin typeface="Arial" pitchFamily="34" charset="0"/>
                <a:cs typeface="Arial" pitchFamily="34" charset="0"/>
                <a:hlinkClick r:id="rId2"/>
              </a:rPr>
              <a:t> </a:t>
            </a:r>
            <a:r>
              <a:rPr lang="en-US" sz="6400" dirty="0" smtClean="0">
                <a:latin typeface="Arial" pitchFamily="34" charset="0"/>
                <a:cs typeface="Arial" pitchFamily="34" charset="0"/>
                <a:hlinkClick r:id="rId2"/>
              </a:rPr>
              <a:t>http://texty.org.ua/water/?fbclid=IwAR0Udepj2epjbRTOm0nR-U55IIJefrfHJlF5V0SLMhR5-HMmCimWfMnYkvM</a:t>
            </a:r>
            <a:endParaRPr lang="uk-UA" sz="6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358900" y="698500"/>
            <a:ext cx="103251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 smtClean="0"/>
          </a:p>
          <a:p>
            <a:r>
              <a:rPr lang="ru-RU" sz="3200" b="1" dirty="0" err="1" smtClean="0"/>
              <a:t>Інтерактивна</a:t>
            </a:r>
            <a:r>
              <a:rPr lang="ru-RU" sz="3200" b="1" dirty="0" smtClean="0"/>
              <a:t> карта </a:t>
            </a:r>
            <a:r>
              <a:rPr lang="ru-RU" sz="3200" b="1" dirty="0" err="1" smtClean="0"/>
              <a:t>забрудненості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річок</a:t>
            </a:r>
            <a:r>
              <a:rPr lang="ru-RU" sz="3200" b="1" dirty="0" smtClean="0"/>
              <a:t> в </a:t>
            </a:r>
            <a:r>
              <a:rPr lang="ru-RU" sz="3200" b="1" dirty="0" err="1" smtClean="0"/>
              <a:t>Україні</a:t>
            </a:r>
            <a:r>
              <a:rPr lang="ru-RU" sz="3200" b="1" dirty="0" smtClean="0"/>
              <a:t> на </a:t>
            </a:r>
            <a:r>
              <a:rPr lang="ru-RU" sz="3200" b="1" dirty="0" err="1" smtClean="0"/>
              <a:t>основі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даних</a:t>
            </a:r>
            <a:r>
              <a:rPr lang="ru-RU" sz="3200" b="1" dirty="0" smtClean="0"/>
              <a:t> Державного агентства </a:t>
            </a:r>
            <a:r>
              <a:rPr lang="ru-RU" sz="3200" b="1" dirty="0" err="1" smtClean="0"/>
              <a:t>водних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ресурсів</a:t>
            </a:r>
            <a:r>
              <a:rPr lang="ru-RU" sz="3200" b="1" dirty="0" smtClean="0"/>
              <a:t>. </a:t>
            </a:r>
          </a:p>
          <a:p>
            <a:r>
              <a:rPr lang="ru-RU" sz="3200" b="1" dirty="0" smtClean="0"/>
              <a:t>На </a:t>
            </a:r>
            <a:r>
              <a:rPr lang="ru-RU" sz="3200" b="1" dirty="0" err="1" smtClean="0"/>
              <a:t>карті</a:t>
            </a:r>
            <a:r>
              <a:rPr lang="ru-RU" sz="3200" b="1" dirty="0" smtClean="0"/>
              <a:t> ‒ </a:t>
            </a:r>
            <a:r>
              <a:rPr lang="ru-RU" sz="3200" b="1" dirty="0" err="1" smtClean="0"/>
              <a:t>понад</a:t>
            </a:r>
            <a:r>
              <a:rPr lang="ru-RU" sz="3200" b="1" dirty="0" smtClean="0"/>
              <a:t> 400 </a:t>
            </a:r>
            <a:r>
              <a:rPr lang="ru-RU" sz="3200" b="1" dirty="0" err="1" smtClean="0"/>
              <a:t>пунктів</a:t>
            </a:r>
            <a:r>
              <a:rPr lang="ru-RU" sz="3200" b="1" dirty="0" smtClean="0"/>
              <a:t> контролю </a:t>
            </a:r>
            <a:r>
              <a:rPr lang="ru-RU" sz="3200" b="1" dirty="0" err="1" smtClean="0"/>
              <a:t>річкової</a:t>
            </a:r>
            <a:r>
              <a:rPr lang="ru-RU" sz="3200" b="1" dirty="0" smtClean="0"/>
              <a:t> води. </a:t>
            </a:r>
          </a:p>
          <a:p>
            <a:r>
              <a:rPr lang="ru-RU" sz="3200" b="1" dirty="0" err="1" smtClean="0"/>
              <a:t>Можна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переглянути</a:t>
            </a:r>
            <a:r>
              <a:rPr lang="ru-RU" sz="3200" b="1" dirty="0" smtClean="0"/>
              <a:t> до 16 </a:t>
            </a:r>
            <a:r>
              <a:rPr lang="ru-RU" sz="3200" b="1" dirty="0" err="1" smtClean="0"/>
              <a:t>параметрів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забруднення</a:t>
            </a:r>
            <a:r>
              <a:rPr lang="ru-RU" sz="3200" b="1" dirty="0" smtClean="0"/>
              <a:t>, а </a:t>
            </a:r>
            <a:r>
              <a:rPr lang="ru-RU" sz="3200" b="1" dirty="0" err="1" smtClean="0"/>
              <a:t>також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з’ясувати</a:t>
            </a:r>
            <a:r>
              <a:rPr lang="ru-RU" sz="3200" b="1" dirty="0" smtClean="0"/>
              <a:t>, як </a:t>
            </a:r>
            <a:r>
              <a:rPr lang="ru-RU" sz="3200" b="1" dirty="0" err="1" smtClean="0"/>
              <a:t>його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рівень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змінювався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упродовж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п’яти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років</a:t>
            </a:r>
            <a:r>
              <a:rPr lang="ru-RU" sz="3200" b="1" dirty="0" smtClean="0"/>
              <a:t>.</a:t>
            </a:r>
          </a:p>
          <a:p>
            <a:endParaRPr lang="uk-UA" sz="3200" b="1" dirty="0" smtClean="0"/>
          </a:p>
          <a:p>
            <a:endParaRPr lang="ru-RU" sz="3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383276" y="6248399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37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  <a:hlinkClick r:id="rId2"/>
              </a:rPr>
              <a:t>http</a:t>
            </a:r>
            <a:endParaRPr lang="uk-UA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r>
              <a:rPr lang="en-US" sz="6000" dirty="0" smtClean="0">
                <a:latin typeface="Arial" pitchFamily="34" charset="0"/>
                <a:cs typeface="Arial" pitchFamily="34" charset="0"/>
                <a:hlinkClick r:id="rId2"/>
              </a:rPr>
              <a:t>http</a:t>
            </a:r>
            <a:r>
              <a:rPr lang="en-US" sz="5600" dirty="0" smtClean="0">
                <a:latin typeface="Arial" pitchFamily="34" charset="0"/>
                <a:cs typeface="Arial" pitchFamily="34" charset="0"/>
                <a:hlinkClick r:id="rId2"/>
              </a:rPr>
              <a:t>://texty.org.ua/water/?fbclid=IwAR0Udepj2epjbRTOm0nR-U55IIJefrfHJlF5V0SLMhR5-HMmCimWfMnYkvM</a:t>
            </a:r>
            <a:endParaRPr lang="ru-RU" sz="5600" dirty="0">
              <a:latin typeface="Arial" pitchFamily="34" charset="0"/>
              <a:cs typeface="Arial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 l="2701" t="15772" r="5045" b="9554"/>
          <a:stretch>
            <a:fillRect/>
          </a:stretch>
        </p:blipFill>
        <p:spPr bwMode="auto">
          <a:xfrm>
            <a:off x="2304789" y="263048"/>
            <a:ext cx="9432099" cy="60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>
            <a:lum bright="20000" contrast="20000"/>
          </a:blip>
          <a:srcRect l="3074" t="13301" r="4718" b="11218"/>
          <a:stretch>
            <a:fillRect/>
          </a:stretch>
        </p:blipFill>
        <p:spPr bwMode="auto">
          <a:xfrm>
            <a:off x="1147011" y="609601"/>
            <a:ext cx="10308920" cy="55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27550" y="6211669"/>
            <a:ext cx="107222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  <a:hlinkClick r:id="rId4"/>
              </a:rPr>
              <a:t>http ://texty.org.ua/water/?</a:t>
            </a:r>
            <a:r>
              <a:rPr lang="en-US" sz="1400" dirty="0" err="1" smtClean="0">
                <a:latin typeface="Arial" pitchFamily="34" charset="0"/>
                <a:cs typeface="Arial" pitchFamily="34" charset="0"/>
                <a:hlinkClick r:id="rId4"/>
              </a:rPr>
              <a:t>fbclid</a:t>
            </a:r>
            <a:r>
              <a:rPr lang="en-US" sz="1400" dirty="0" smtClean="0">
                <a:latin typeface="Arial" pitchFamily="34" charset="0"/>
                <a:cs typeface="Arial" pitchFamily="34" charset="0"/>
                <a:hlinkClick r:id="rId4"/>
              </a:rPr>
              <a:t>=IwAR0Udepj2epjbRTOm0nR-U55IIJefrfHJlF5V0SLMhR5-HMmCimWfMnYkvM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493528" y="6152632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39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1600" y="1390389"/>
            <a:ext cx="10350499" cy="23173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uk-UA" sz="3200" b="1" u="sng" dirty="0" smtClean="0">
                <a:latin typeface="Arial" pitchFamily="34" charset="0"/>
                <a:cs typeface="Arial" pitchFamily="34" charset="0"/>
              </a:rPr>
              <a:t>Мета </a:t>
            </a:r>
            <a:r>
              <a:rPr lang="uk-UA" sz="3200" b="1" dirty="0" smtClean="0">
                <a:latin typeface="Arial" pitchFamily="34" charset="0"/>
                <a:cs typeface="Arial" pitchFamily="34" charset="0"/>
              </a:rPr>
              <a:t>: Формування знань щодо специфіки моніторингу в Україні та країнах ЄС.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3114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дима\Desktop\загружен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25987"/>
            <a:ext cx="3048000" cy="213201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525571" y="6042125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4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322515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l="1851" t="8221" r="1605" b="13423"/>
          <a:stretch>
            <a:fillRect/>
          </a:stretch>
        </p:blipFill>
        <p:spPr bwMode="auto">
          <a:xfrm>
            <a:off x="750686" y="726511"/>
            <a:ext cx="10459233" cy="571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16066" y="6438379"/>
            <a:ext cx="104759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  <a:hlinkClick r:id="rId4"/>
              </a:rPr>
              <a:t>http ://texty.org.ua/water/?</a:t>
            </a:r>
            <a:r>
              <a:rPr lang="en-US" sz="1400" dirty="0" err="1" smtClean="0">
                <a:latin typeface="Arial" pitchFamily="34" charset="0"/>
                <a:cs typeface="Arial" pitchFamily="34" charset="0"/>
                <a:hlinkClick r:id="rId4"/>
              </a:rPr>
              <a:t>fbclid</a:t>
            </a:r>
            <a:r>
              <a:rPr lang="en-US" sz="1400" dirty="0" smtClean="0">
                <a:latin typeface="Arial" pitchFamily="34" charset="0"/>
                <a:cs typeface="Arial" pitchFamily="34" charset="0"/>
                <a:hlinkClick r:id="rId4"/>
              </a:rPr>
              <a:t>=IwAR0Udepj2epjbRTOm0nR-U55IIJefrfHJlF5V0SLMhR5-HMmCimWfMnYkvM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479307" y="6069047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40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дима\Desktop\1.jpg"/>
          <p:cNvPicPr>
            <a:picLocks noChangeAspect="1" noChangeArrowheads="1"/>
          </p:cNvPicPr>
          <p:nvPr/>
        </p:nvPicPr>
        <p:blipFill>
          <a:blip r:embed="rId3"/>
          <a:srcRect t="6567" b="82645"/>
          <a:stretch>
            <a:fillRect/>
          </a:stretch>
        </p:blipFill>
        <p:spPr bwMode="auto">
          <a:xfrm>
            <a:off x="2433663" y="250981"/>
            <a:ext cx="9192674" cy="1315232"/>
          </a:xfrm>
          <a:prstGeom prst="rect">
            <a:avLst/>
          </a:prstGeom>
          <a:noFill/>
        </p:spPr>
      </p:pic>
      <p:pic>
        <p:nvPicPr>
          <p:cNvPr id="1027" name="Picture 3" descr="C:\Users\дима\Desktop\1.jpg"/>
          <p:cNvPicPr>
            <a:picLocks noChangeAspect="1" noChangeArrowheads="1"/>
          </p:cNvPicPr>
          <p:nvPr/>
        </p:nvPicPr>
        <p:blipFill>
          <a:blip r:embed="rId3"/>
          <a:srcRect l="152" t="17277" b="66285"/>
          <a:stretch>
            <a:fillRect/>
          </a:stretch>
        </p:blipFill>
        <p:spPr bwMode="auto">
          <a:xfrm>
            <a:off x="527319" y="2074211"/>
            <a:ext cx="11340224" cy="382538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416985" y="6222924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41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дима\Desktop\1.jpg"/>
          <p:cNvPicPr>
            <a:picLocks noChangeAspect="1" noChangeArrowheads="1"/>
          </p:cNvPicPr>
          <p:nvPr/>
        </p:nvPicPr>
        <p:blipFill>
          <a:blip r:embed="rId3"/>
          <a:srcRect t="6567" b="82645"/>
          <a:stretch>
            <a:fillRect/>
          </a:stretch>
        </p:blipFill>
        <p:spPr bwMode="auto">
          <a:xfrm>
            <a:off x="2625754" y="355786"/>
            <a:ext cx="8838762" cy="1315232"/>
          </a:xfrm>
          <a:prstGeom prst="rect">
            <a:avLst/>
          </a:prstGeom>
          <a:noFill/>
        </p:spPr>
      </p:pic>
      <p:pic>
        <p:nvPicPr>
          <p:cNvPr id="1027" name="Picture 3" descr="C:\Users\дима\Desktop\1.jpg"/>
          <p:cNvPicPr>
            <a:picLocks noChangeAspect="1" noChangeArrowheads="1"/>
          </p:cNvPicPr>
          <p:nvPr/>
        </p:nvPicPr>
        <p:blipFill>
          <a:blip r:embed="rId3"/>
          <a:srcRect l="152" t="33502" b="50556"/>
          <a:stretch>
            <a:fillRect/>
          </a:stretch>
        </p:blipFill>
        <p:spPr bwMode="auto">
          <a:xfrm>
            <a:off x="367245" y="2281230"/>
            <a:ext cx="11069348" cy="333939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284176" y="6070180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42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дима\Desktop\1.jpg"/>
          <p:cNvPicPr>
            <a:picLocks noChangeAspect="1" noChangeArrowheads="1"/>
          </p:cNvPicPr>
          <p:nvPr/>
        </p:nvPicPr>
        <p:blipFill>
          <a:blip r:embed="rId3"/>
          <a:srcRect t="6567" b="82645"/>
          <a:stretch>
            <a:fillRect/>
          </a:stretch>
        </p:blipFill>
        <p:spPr bwMode="auto">
          <a:xfrm>
            <a:off x="1352287" y="1077239"/>
            <a:ext cx="8610600" cy="1315232"/>
          </a:xfrm>
          <a:prstGeom prst="rect">
            <a:avLst/>
          </a:prstGeom>
          <a:noFill/>
        </p:spPr>
      </p:pic>
      <p:pic>
        <p:nvPicPr>
          <p:cNvPr id="1027" name="Picture 3" descr="C:\Users\дима\Desktop\1.jpg"/>
          <p:cNvPicPr>
            <a:picLocks noChangeAspect="1" noChangeArrowheads="1"/>
          </p:cNvPicPr>
          <p:nvPr/>
        </p:nvPicPr>
        <p:blipFill>
          <a:blip r:embed="rId3"/>
          <a:srcRect l="152" t="49231" b="34827"/>
          <a:stretch>
            <a:fillRect/>
          </a:stretch>
        </p:blipFill>
        <p:spPr bwMode="auto">
          <a:xfrm>
            <a:off x="409190" y="2893512"/>
            <a:ext cx="11069348" cy="28183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78538" y="602824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43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дима\Desktop\1.jpg"/>
          <p:cNvPicPr>
            <a:picLocks noChangeAspect="1" noChangeArrowheads="1"/>
          </p:cNvPicPr>
          <p:nvPr/>
        </p:nvPicPr>
        <p:blipFill>
          <a:blip r:embed="rId3"/>
          <a:srcRect t="6567" b="82645"/>
          <a:stretch>
            <a:fillRect/>
          </a:stretch>
        </p:blipFill>
        <p:spPr bwMode="auto">
          <a:xfrm>
            <a:off x="691982" y="832810"/>
            <a:ext cx="10838224" cy="1655492"/>
          </a:xfrm>
          <a:prstGeom prst="rect">
            <a:avLst/>
          </a:prstGeom>
          <a:noFill/>
        </p:spPr>
      </p:pic>
      <p:pic>
        <p:nvPicPr>
          <p:cNvPr id="1027" name="Picture 3" descr="C:\Users\дима\Desktop\1.jpg"/>
          <p:cNvPicPr>
            <a:picLocks noChangeAspect="1" noChangeArrowheads="1"/>
          </p:cNvPicPr>
          <p:nvPr/>
        </p:nvPicPr>
        <p:blipFill>
          <a:blip r:embed="rId3"/>
          <a:srcRect l="152" t="65031" b="19666"/>
          <a:stretch>
            <a:fillRect/>
          </a:stretch>
        </p:blipFill>
        <p:spPr bwMode="auto">
          <a:xfrm>
            <a:off x="474397" y="2900468"/>
            <a:ext cx="11473043" cy="280429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93528" y="6114089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44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дима\Desktop\1.jpg"/>
          <p:cNvPicPr>
            <a:picLocks noChangeAspect="1" noChangeArrowheads="1"/>
          </p:cNvPicPr>
          <p:nvPr/>
        </p:nvPicPr>
        <p:blipFill>
          <a:blip r:embed="rId3"/>
          <a:srcRect t="6567" b="82645"/>
          <a:stretch>
            <a:fillRect/>
          </a:stretch>
        </p:blipFill>
        <p:spPr bwMode="auto">
          <a:xfrm>
            <a:off x="1984856" y="609601"/>
            <a:ext cx="9118833" cy="1498181"/>
          </a:xfrm>
          <a:prstGeom prst="rect">
            <a:avLst/>
          </a:prstGeom>
          <a:noFill/>
        </p:spPr>
      </p:pic>
      <p:pic>
        <p:nvPicPr>
          <p:cNvPr id="1027" name="Picture 3" descr="C:\Users\дима\Desktop\1.jpg"/>
          <p:cNvPicPr>
            <a:picLocks noChangeAspect="1" noChangeArrowheads="1"/>
          </p:cNvPicPr>
          <p:nvPr/>
        </p:nvPicPr>
        <p:blipFill>
          <a:blip r:embed="rId3"/>
          <a:srcRect l="152" t="80331" b="3801"/>
          <a:stretch>
            <a:fillRect/>
          </a:stretch>
        </p:blipFill>
        <p:spPr bwMode="auto">
          <a:xfrm>
            <a:off x="561326" y="2462096"/>
            <a:ext cx="11069348" cy="336720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329950" y="6093964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45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014608" y="1916482"/>
            <a:ext cx="10972800" cy="1415441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Європейські практики моніторингу вод</a:t>
            </a:r>
            <a:endParaRPr lang="ru-RU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дима\Desktop\question_mark_PNG1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0601">
            <a:off x="10307349" y="355327"/>
            <a:ext cx="1403350" cy="17272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304809" y="6083068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46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7582" y="1"/>
            <a:ext cx="10044418" cy="110229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The map shows the location of the water quality </a:t>
            </a:r>
            <a:br>
              <a:rPr lang="en-US" sz="2000" b="1" dirty="0" smtClean="0"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monitoring stations by EA member countries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дима\Desktop\image_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2364"/>
            <a:ext cx="11599100" cy="53987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17326" y="6363222"/>
            <a:ext cx="10437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https://www.eea.europa.eu/data-and-maps/explore-interactive-maps/overview-of-soe-monitoring-stations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02156" y="6185771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47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4893" y="330201"/>
            <a:ext cx="9837107" cy="863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WATER MONITORIND IN THE Czech Republic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492679" y="1277655"/>
            <a:ext cx="79415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Rivers basins: 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the Elbe River Basin;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the Danube River Basin;  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the Oder River Basin. 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02156" y="6044910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48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4373" y="330201"/>
            <a:ext cx="10087627" cy="863600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Басейновий принцип управління водними ресурсами стирає кордони між країнами ЄС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262130"/>
            <a:ext cx="11010898" cy="4567170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uk-UA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Інтерактивна карта басейну р. Одер (охоплює  Чехію, Польщу, Німеччину) </a:t>
            </a:r>
            <a:endParaRPr lang="ru-RU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l="1568" t="7718" b="2852"/>
          <a:stretch>
            <a:fillRect/>
          </a:stretch>
        </p:blipFill>
        <p:spPr bwMode="auto">
          <a:xfrm>
            <a:off x="1393699" y="1621730"/>
            <a:ext cx="9607464" cy="486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6437810"/>
            <a:ext cx="88606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FF00"/>
                </a:solidFill>
              </a:rPr>
              <a:t>http://geoportal.mkoo.pl/IKSO/client/gisclient/index.html?&amp;applicationId=2385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93528" y="614542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49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27300" y="876822"/>
            <a:ext cx="9055100" cy="5892277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uk-UA" sz="2200" b="1" dirty="0" smtClean="0">
                <a:latin typeface="Arial" pitchFamily="34" charset="0"/>
                <a:cs typeface="Arial" pitchFamily="34" charset="0"/>
              </a:rPr>
              <a:t>Вода в цифрах і фактах.</a:t>
            </a:r>
          </a:p>
          <a:p>
            <a:pPr marL="457200" indent="-457200">
              <a:buAutoNum type="arabicPeriod"/>
            </a:pPr>
            <a:r>
              <a:rPr lang="uk-UA" sz="2200" b="1" dirty="0" smtClean="0">
                <a:latin typeface="Arial" pitchFamily="34" charset="0"/>
                <a:cs typeface="Arial" pitchFamily="34" charset="0"/>
              </a:rPr>
              <a:t>Водна рамкова директива як основний документ для забезпечення моніторингу вод.</a:t>
            </a:r>
          </a:p>
          <a:p>
            <a:pPr marL="0" indent="0">
              <a:buNone/>
            </a:pPr>
            <a:r>
              <a:rPr lang="uk-UA" sz="2200" b="1" dirty="0" smtClean="0">
                <a:latin typeface="Arial" pitchFamily="34" charset="0"/>
                <a:cs typeface="Arial" pitchFamily="34" charset="0"/>
              </a:rPr>
              <a:t>3.  Статус водних ресурсів.</a:t>
            </a:r>
          </a:p>
          <a:p>
            <a:pPr marL="0" indent="0">
              <a:buNone/>
            </a:pPr>
            <a:r>
              <a:rPr lang="uk-UA" sz="2200" b="1" dirty="0" smtClean="0">
                <a:latin typeface="Arial" pitchFamily="34" charset="0"/>
                <a:cs typeface="Arial" pitchFamily="34" charset="0"/>
              </a:rPr>
              <a:t>4.  Види державного моніторингу вод.</a:t>
            </a:r>
          </a:p>
          <a:p>
            <a:pPr marL="0" indent="0">
              <a:buNone/>
            </a:pPr>
            <a:r>
              <a:rPr lang="uk-UA" sz="2200" b="1" dirty="0" smtClean="0">
                <a:latin typeface="Arial" pitchFamily="34" charset="0"/>
                <a:cs typeface="Arial" pitchFamily="34" charset="0"/>
              </a:rPr>
              <a:t>5.  Новий порядок моніторингу вод в Україні.</a:t>
            </a:r>
          </a:p>
          <a:p>
            <a:pPr marL="457200" indent="-457200">
              <a:buAutoNum type="arabicPeriod" startAt="6"/>
            </a:pPr>
            <a:r>
              <a:rPr lang="uk-UA" sz="2200" b="1" dirty="0" smtClean="0">
                <a:latin typeface="Arial" pitchFamily="34" charset="0"/>
                <a:cs typeface="Arial" pitchFamily="34" charset="0"/>
              </a:rPr>
              <a:t>Порівняльний аналіз формату моніторингу: </a:t>
            </a:r>
          </a:p>
          <a:p>
            <a:pPr marL="457200" indent="-457200">
              <a:buNone/>
            </a:pPr>
            <a:r>
              <a:rPr lang="uk-UA" sz="2200" b="1" dirty="0" smtClean="0">
                <a:latin typeface="Arial" pitchFamily="34" charset="0"/>
                <a:cs typeface="Arial" pitchFamily="34" charset="0"/>
              </a:rPr>
              <a:t>      як було і як буде.</a:t>
            </a:r>
          </a:p>
          <a:p>
            <a:pPr marL="457200" indent="-457200">
              <a:buAutoNum type="arabicPeriod" startAt="7"/>
            </a:pPr>
            <a:r>
              <a:rPr lang="uk-UA" sz="2200" b="1" dirty="0" smtClean="0">
                <a:latin typeface="Arial" pitchFamily="34" charset="0"/>
                <a:cs typeface="Arial" pitchFamily="34" charset="0"/>
              </a:rPr>
              <a:t>Європейський досвід моніторингу вод. </a:t>
            </a:r>
          </a:p>
          <a:p>
            <a:pPr marL="0" indent="0">
              <a:buNone/>
            </a:pPr>
            <a:r>
              <a:rPr lang="uk-UA" sz="2200" b="1" dirty="0" smtClean="0">
                <a:latin typeface="Arial" pitchFamily="34" charset="0"/>
                <a:cs typeface="Arial" pitchFamily="34" charset="0"/>
              </a:rPr>
              <a:t>8.   Висновки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86000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дима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53000"/>
            <a:ext cx="2362200" cy="1905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60800" y="1"/>
            <a:ext cx="6956426" cy="800100"/>
          </a:xfrm>
        </p:spPr>
        <p:txBody>
          <a:bodyPr>
            <a:normAutofit fontScale="90000"/>
          </a:bodyPr>
          <a:lstStyle/>
          <a:p>
            <a:r>
              <a:rPr lang="uk-UA" sz="2800" b="1" u="sng" dirty="0" smtClean="0">
                <a:latin typeface="Arial" pitchFamily="34" charset="0"/>
                <a:cs typeface="Arial" pitchFamily="34" charset="0"/>
              </a:rPr>
              <a:t>? Про що ви дізнаєтесь у цій лекції</a:t>
            </a:r>
            <a:endParaRPr lang="ru-RU" sz="2800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дима\Desktop\question_mark_PNG14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60601">
            <a:off x="10620500" y="129859"/>
            <a:ext cx="1403350" cy="17272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736356" y="6233194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5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44199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8600" y="330201"/>
            <a:ext cx="8153400" cy="863600"/>
          </a:xfrm>
        </p:spPr>
        <p:txBody>
          <a:bodyPr>
            <a:normAutofit/>
          </a:bodyPr>
          <a:lstStyle/>
          <a:p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 rot="10800000" flipV="1">
            <a:off x="691982" y="6250488"/>
            <a:ext cx="11010898" cy="425885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8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http://geoportal.mkoo.pl/IKSO/client/gisclient/index.html?&amp;applicationId=2385</a:t>
            </a:r>
            <a:endParaRPr lang="ru-RU" sz="8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l="2475" t="7886" b="3320"/>
          <a:stretch>
            <a:fillRect/>
          </a:stretch>
        </p:blipFill>
        <p:spPr bwMode="auto">
          <a:xfrm>
            <a:off x="2016690" y="263047"/>
            <a:ext cx="9908088" cy="571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493528" y="6278765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50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3358" y="330201"/>
            <a:ext cx="4924337" cy="8636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WATER MONITORIND IN THE Germany*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117599"/>
            <a:ext cx="11702880" cy="4711701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 l="41128" t="23658" r="38226" b="18960"/>
          <a:stretch>
            <a:fillRect/>
          </a:stretch>
        </p:blipFill>
        <p:spPr bwMode="auto">
          <a:xfrm>
            <a:off x="7002518" y="219938"/>
            <a:ext cx="4935254" cy="560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6211669"/>
            <a:ext cx="10809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  <a:hlinkClick r:id="rId5"/>
              </a:rPr>
              <a:t>* https://www.bmu.de/fileadmin/Daten_BMU/Bilder_Infografiken/wrrl_flussgebietseinheiten_en.jpg</a:t>
            </a:r>
            <a:endParaRPr lang="en-GB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6"/>
          <a:srcRect l="32816" t="57561" r="29435" b="11541"/>
          <a:stretch>
            <a:fillRect/>
          </a:stretch>
        </p:blipFill>
        <p:spPr bwMode="auto">
          <a:xfrm>
            <a:off x="234892" y="2038526"/>
            <a:ext cx="6518245" cy="404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6560191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Arial" pitchFamily="34" charset="0"/>
                <a:cs typeface="Arial" pitchFamily="34" charset="0"/>
                <a:hlinkClick r:id="rId7"/>
              </a:rPr>
              <a:t>* https://www.ecologic.eu/sites/files/publication/2013/kampa_03_1975_Public_participation_River_basin_management_Germany.pdf</a:t>
            </a:r>
            <a:endParaRPr lang="en-GB" sz="1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Char char="•"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284176" y="6083742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51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0587" y="151003"/>
            <a:ext cx="9591413" cy="545284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Моніторингові дані поверхневих вод Німеччини*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629175"/>
            <a:ext cx="12071758" cy="6098796"/>
          </a:xfrm>
        </p:spPr>
        <p:txBody>
          <a:bodyPr>
            <a:normAutofit/>
          </a:bodyPr>
          <a:lstStyle/>
          <a:p>
            <a:endParaRPr lang="uk-UA" sz="6000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l="25266" t="7886" r="22275" b="29816"/>
          <a:stretch>
            <a:fillRect/>
          </a:stretch>
        </p:blipFill>
        <p:spPr bwMode="auto">
          <a:xfrm>
            <a:off x="142613" y="679508"/>
            <a:ext cx="4060271" cy="279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 l="25077" t="7718" r="22276" b="53014"/>
          <a:stretch>
            <a:fillRect/>
          </a:stretch>
        </p:blipFill>
        <p:spPr bwMode="auto">
          <a:xfrm>
            <a:off x="142613" y="3578227"/>
            <a:ext cx="3993160" cy="269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/>
          <a:srcRect l="25360" t="7550" r="22360" b="32152"/>
          <a:stretch>
            <a:fillRect/>
          </a:stretch>
        </p:blipFill>
        <p:spPr bwMode="auto">
          <a:xfrm>
            <a:off x="4341855" y="662730"/>
            <a:ext cx="3971636" cy="282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55134" y="6280986"/>
            <a:ext cx="10672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GB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https://www.elbe-datenportal.de/FisFggElbe/content/auswertung/UntersuchungsbereichAuswahl</a:t>
            </a:r>
            <a:r>
              <a:rPr lang="en-GB" b="1" dirty="0" smtClean="0">
                <a:solidFill>
                  <a:srgbClr val="FFFF00"/>
                </a:solidFill>
              </a:rPr>
              <a:t>_erstStart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6"/>
          <a:srcRect l="24985" t="7718" r="22178" b="15101"/>
          <a:stretch>
            <a:fillRect/>
          </a:stretch>
        </p:blipFill>
        <p:spPr bwMode="auto">
          <a:xfrm>
            <a:off x="8267433" y="3568332"/>
            <a:ext cx="3844954" cy="2692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/>
          <a:srcRect l="2794" t="7718" r="824" b="34549"/>
          <a:stretch>
            <a:fillRect/>
          </a:stretch>
        </p:blipFill>
        <p:spPr bwMode="auto">
          <a:xfrm>
            <a:off x="8380602" y="654341"/>
            <a:ext cx="3811398" cy="284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8"/>
          <a:srcRect l="25360" t="7550" r="22360" b="33830"/>
          <a:stretch>
            <a:fillRect/>
          </a:stretch>
        </p:blipFill>
        <p:spPr bwMode="auto">
          <a:xfrm>
            <a:off x="4353886" y="3598877"/>
            <a:ext cx="3900881" cy="264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1551569" y="6358639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52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4164" y="1"/>
            <a:ext cx="7114784" cy="889348"/>
          </a:xfrm>
        </p:spPr>
        <p:txBody>
          <a:bodyPr>
            <a:normAutofit/>
          </a:bodyPr>
          <a:lstStyle/>
          <a:p>
            <a:r>
              <a:rPr lang="uk-UA" sz="2800" b="1" u="sng" dirty="0" smtClean="0">
                <a:latin typeface="Arial" pitchFamily="34" charset="0"/>
                <a:cs typeface="Arial" pitchFamily="34" charset="0"/>
              </a:rPr>
              <a:t>Висновки</a:t>
            </a:r>
            <a:endParaRPr lang="ru-RU" sz="2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8831" y="1277655"/>
            <a:ext cx="11010898" cy="4622104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uk-UA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uk-UA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endParaRPr lang="uk-UA" sz="6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62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uk-UA" sz="2500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endParaRPr lang="uk-UA" sz="80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endParaRPr lang="uk-UA" sz="80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4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" y="772551"/>
            <a:ext cx="12192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Доступу до чистої води позбавлена велика кількість мешканців планети.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Дефіцит води складає більше 40% світового населення. 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uk-UA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Велика кількість людей змушена використовувати воду, яка не відповідає </a:t>
            </a:r>
            <a:r>
              <a:rPr lang="uk-UA" b="1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санітарно-гігєнічним</a:t>
            </a:r>
            <a:r>
              <a:rPr lang="uk-UA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нормам. Існує в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елика ймовірність того, що війни будуть спалахувати за контроль прісної чистої води.  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Моніторинг вод - це система довгострокових спостережень, збору, аналізу даних про стан водних об’єктів, прогнозування їх змін та розроблення науково обґрунтованих рекомендацій для прийняття управлінських рішень, які можуть позначитися на стані вод. О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сновним документом щодо норм якості води та управління водними ресурсами є Водна рамкова директива.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Водною Рамковою Директивою ЄС запроваджено принципово новий підхід до системи управління водними ресурсами – інтегроване управління водними ресурсами за басейновим принципом.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Стан поверхневих вод визначають за екологічним та хімічним статусом. Стан підземних вод визначають за хімічним статусом та запасами. 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В Україні виділено 9 басейнів. Нинішня система моніторингу в Україні налічує близько 400 пунктів спостережень за 16 показниками.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Нова система моніторингу в Україні передбачає: чіткий розподіл обов’язків між організаціями, які вимірюють показники;  розширений список біологічних,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гідроморфологічних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; хімічних і фізико-хімічних показників для моніторингу; запровадження шестирічного циклу моніторингу; введення класифікаці</a:t>
            </a:r>
            <a:r>
              <a:rPr lang="uk-UA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ї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стану вод: 5 класів екологічного стану і 2 класи хімічного стану; збільшення кількості пунктів моніторингу вод з сотень до декількох тисяч. 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Означені заходи дозволять наблизити Україну до стандартів ЄС.</a:t>
            </a:r>
            <a:r>
              <a:rPr lang="ru-RU" b="1" dirty="0"/>
              <a:t> </a:t>
            </a:r>
            <a:r>
              <a:rPr lang="ru-RU" b="1" dirty="0" smtClean="0"/>
              <a:t> 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99761" y="6247156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3200" b="1" dirty="0" smtClean="0">
                <a:solidFill>
                  <a:srgbClr val="FFFF00"/>
                </a:solidFill>
              </a:rPr>
              <a:t>53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34" y="330201"/>
            <a:ext cx="6425852" cy="86360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Питання для самоконтролю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8333" y="1079221"/>
            <a:ext cx="11010898" cy="5173249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uk-UA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uk-UA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endParaRPr lang="uk-UA" sz="60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endParaRPr lang="uk-UA" sz="72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endParaRPr lang="uk-UA" sz="72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endParaRPr lang="uk-UA" sz="80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endParaRPr lang="uk-UA" sz="80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uk-UA" sz="8000" dirty="0" smtClean="0">
                <a:latin typeface="Arial" pitchFamily="34" charset="0"/>
                <a:cs typeface="Arial" pitchFamily="34" charset="0"/>
              </a:rPr>
              <a:t>1. Які світові виклики мають місце у плані управління водними ресурсами?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uk-UA" sz="8000" dirty="0" smtClean="0">
                <a:latin typeface="Arial" pitchFamily="34" charset="0"/>
                <a:cs typeface="Arial" pitchFamily="34" charset="0"/>
              </a:rPr>
              <a:t>2. За якими критеріями буде визначатись статус вод в Україні?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uk-UA" sz="8000" dirty="0" smtClean="0">
                <a:latin typeface="Arial" pitchFamily="34" charset="0"/>
                <a:cs typeface="Arial" pitchFamily="34" charset="0"/>
              </a:rPr>
              <a:t>3. Які елементи якості визначають екологічний статус вод?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uk-UA" sz="8000" dirty="0" smtClean="0">
                <a:latin typeface="Arial" pitchFamily="34" charset="0"/>
                <a:cs typeface="Arial" pitchFamily="34" charset="0"/>
              </a:rPr>
              <a:t>4.  Окресліть принципові різниці у новому порядку моніторингу вод з попереднім.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uk-UA" sz="8000" dirty="0" smtClean="0">
                <a:latin typeface="Arial" pitchFamily="34" charset="0"/>
                <a:cs typeface="Arial" pitchFamily="34" charset="0"/>
              </a:rPr>
              <a:t>5.  Опишіть види державного моніторингу в Україні.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uk-UA" sz="8000" dirty="0" smtClean="0">
                <a:latin typeface="Arial" pitchFamily="34" charset="0"/>
                <a:cs typeface="Arial" pitchFamily="34" charset="0"/>
              </a:rPr>
              <a:t>6. За якими параметрами визначається статус підземних вод.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uk-UA" sz="8000" dirty="0" smtClean="0">
                <a:latin typeface="Arial" pitchFamily="34" charset="0"/>
                <a:cs typeface="Arial" pitchFamily="34" charset="0"/>
              </a:rPr>
              <a:t>7.  Скільки пунктів спостереження та за скількома параметрами здійснюють моніторинг вод в Україні? 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uk-UA" sz="8000" dirty="0" smtClean="0">
                <a:latin typeface="Arial" pitchFamily="34" charset="0"/>
                <a:cs typeface="Arial" pitchFamily="34" charset="0"/>
              </a:rPr>
              <a:t>8. За якими принципами побудована система моніторингу в країнах ЄС?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uk-UA" sz="8000" dirty="0" smtClean="0">
                <a:latin typeface="Arial" pitchFamily="34" charset="0"/>
                <a:cs typeface="Arial" pitchFamily="34" charset="0"/>
              </a:rPr>
              <a:t>9. Опишіть сучасні принципові різниці між системами моніторингу в Україні та країнах ЄС.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uk-UA" sz="8000" dirty="0" smtClean="0">
                <a:latin typeface="Arial" pitchFamily="34" charset="0"/>
                <a:cs typeface="Arial" pitchFamily="34" charset="0"/>
              </a:rPr>
              <a:t>10.  Які специфічні </a:t>
            </a:r>
            <a:r>
              <a:rPr lang="uk-UA" sz="8000" dirty="0" err="1" smtClean="0">
                <a:latin typeface="Arial" pitchFamily="34" charset="0"/>
                <a:cs typeface="Arial" pitchFamily="34" charset="0"/>
              </a:rPr>
              <a:t>полютанти</a:t>
            </a:r>
            <a:r>
              <a:rPr lang="uk-UA" sz="8000" dirty="0" smtClean="0">
                <a:latin typeface="Arial" pitchFamily="34" charset="0"/>
                <a:cs typeface="Arial" pitchFamily="34" charset="0"/>
              </a:rPr>
              <a:t> вод на регіональному рівні можна прогнозувати? 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uk-UA" sz="4400" dirty="0"/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4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дима\Desktop\question_mark_PNG1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0601">
            <a:off x="10307349" y="355327"/>
            <a:ext cx="1403350" cy="1727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388508" y="5901131"/>
            <a:ext cx="601447" cy="8285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ru-RU" sz="3200" b="1" dirty="0" smtClean="0">
                <a:solidFill>
                  <a:srgbClr val="FFFF00"/>
                </a:solidFill>
              </a:rPr>
              <a:t>54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8600" y="1"/>
            <a:ext cx="8153400" cy="780175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Список використаних джерел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982" y="1117599"/>
            <a:ext cx="11010898" cy="4711701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uk-UA" sz="5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endParaRPr lang="ru-RU" sz="5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542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92100" y="721454"/>
            <a:ext cx="11899900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WWAP (United Nations World Water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Assessment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Programme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). 2017. The United Nations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World Water Development Report 2017.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Wastewater: The Untapped Resource. Paris,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UNESCO. [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Електронний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ресурс] – Режим доступу: 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3"/>
              </a:rPr>
              <a:t>www.unesco.org/new/en/natural-sciences/environment/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water/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wwap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wwdr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/2017wastewater-theuntapped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resource/.</a:t>
            </a:r>
            <a:endParaRPr lang="uk-UA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16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WWAP (United Nations World Water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Assessment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Programme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) / UN-Water. 2018. The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United Nations World Water Development Report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2018: Nature-Based Solutions for Water. Paris,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UNESCO.</a:t>
            </a:r>
            <a:endParaRPr lang="uk-UA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1600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Progress on Drinking Water, Sanitation and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Hygiene: 2017 Update and SDG Baselines. Geneva: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World Health Organization (WHO) and the United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Nations Children’s Fund (UNICEF), 2017.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Licence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CC BY-NC-SA 3.0 IGO.</a:t>
            </a:r>
            <a:endParaRPr lang="uk-UA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1600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Abell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R., et al. (2017). Beyond the Source: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The Environmental, Economic and Community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Benefits of Source Water Protection. The Nature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Conservancy, Arlington, VA, USA.</a:t>
            </a:r>
            <a:endParaRPr lang="uk-UA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1600" dirty="0" smtClean="0">
                <a:latin typeface="Arial" pitchFamily="34" charset="0"/>
                <a:cs typeface="Arial" pitchFamily="34" charset="0"/>
              </a:rPr>
              <a:t>5.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FAO/IFAD/UNICEF/WFP/WHO (Food and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Agriculture Organization of the United Nations /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International Fund for Agricultural Development /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United Nations Children’s Fund / World Food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Programme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/ World Health Organization). 2017.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The State of Food Security and Nutrition in the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World 2017: Building Resilience for Peace and Food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Security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Rome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FAO. [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Електронний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ресурс] – Режим доступу: 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4"/>
              </a:rPr>
              <a:t>www.fao.org/3/a-I7695e.pdf</a:t>
            </a:r>
            <a:endParaRPr lang="uk-UA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1600" dirty="0" smtClean="0">
                <a:latin typeface="Arial" pitchFamily="34" charset="0"/>
                <a:cs typeface="Arial" pitchFamily="34" charset="0"/>
              </a:rPr>
              <a:t>6.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Розпорядження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Кабінету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Міністрів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України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від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15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квітня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2015 року № 371 «Про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схвалення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розроблених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Міністерством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екології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природних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ресурсів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планів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імплементації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деяких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актів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законодавства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ЄС». - </a:t>
            </a:r>
          </a:p>
          <a:p>
            <a:r>
              <a:rPr lang="uk-UA" sz="1600" dirty="0" smtClean="0">
                <a:latin typeface="Arial" pitchFamily="34" charset="0"/>
                <a:cs typeface="Arial" pitchFamily="34" charset="0"/>
              </a:rPr>
              <a:t>Режим доступу: 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5"/>
              </a:rPr>
              <a:t>http://www.kmu.gov.ua/document/248102954/Dir_2000_60.pdf</a:t>
            </a:r>
            <a:endParaRPr lang="uk-UA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1600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Water quality monitoring stations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. -  </a:t>
            </a:r>
            <a:r>
              <a:rPr lang="en-GB" sz="1600" dirty="0" smtClean="0">
                <a:latin typeface="Arial" pitchFamily="34" charset="0"/>
                <a:cs typeface="Arial" pitchFamily="34" charset="0"/>
                <a:hlinkClick r:id="rId6"/>
              </a:rPr>
              <a:t>https://www.eea.europa.eu/data-and-maps/explore-interactive-maps/overview-of-soe-monitoring-stations</a:t>
            </a:r>
            <a:endParaRPr lang="uk-UA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1600" dirty="0" smtClean="0">
                <a:latin typeface="Arial" pitchFamily="34" charset="0"/>
                <a:cs typeface="Arial" pitchFamily="34" charset="0"/>
              </a:rPr>
              <a:t>8. Міжнародна комісія охорони р. Одер. – режим доступу. - </a:t>
            </a:r>
            <a:r>
              <a:rPr lang="en-GB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hlinkClick r:id="rId7"/>
              </a:rPr>
              <a:t>http://geoportal.mkoo.pl/IKSO/client/gisclient/index.html?&amp;applicationId=2385</a:t>
            </a:r>
            <a:r>
              <a:rPr lang="uk-UA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</a:t>
            </a:r>
            <a:r>
              <a:rPr lang="uk-UA" sz="3200" b="1" dirty="0" smtClean="0">
                <a:solidFill>
                  <a:srgbClr val="FFFF00"/>
                </a:solidFill>
              </a:rPr>
              <a:t>55</a:t>
            </a:r>
            <a:endParaRPr lang="uk-UA" sz="3200" dirty="0"/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9. </a:t>
            </a:r>
            <a:r>
              <a:rPr lang="en-US" dirty="0" smtClean="0"/>
              <a:t>Public Participation in River Basin Management in Germany. - </a:t>
            </a:r>
            <a:r>
              <a:rPr lang="en-US" dirty="0" smtClean="0">
                <a:hlinkClick r:id="rId8"/>
              </a:rPr>
              <a:t>https://www.ecologic.eu/sites/files/publication/2013/kampa_03_1975_Public_participation_River_basin_management_Germany.pdf</a:t>
            </a:r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027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1" y="4381500"/>
            <a:ext cx="7619999" cy="945998"/>
          </a:xfrm>
        </p:spPr>
        <p:txBody>
          <a:bodyPr>
            <a:noAutofit/>
          </a:bodyPr>
          <a:lstStyle/>
          <a:p>
            <a:pPr algn="l"/>
            <a:r>
              <a:rPr lang="uk-UA" sz="1800" b="1" dirty="0" smtClean="0">
                <a:latin typeface="Arial" pitchFamily="34" charset="0"/>
                <a:cs typeface="Arial" pitchFamily="34" charset="0"/>
              </a:rPr>
              <a:t>Вода: екологічна </a:t>
            </a:r>
            <a:r>
              <a:rPr lang="uk-UA" sz="1800" b="1" dirty="0" err="1" smtClean="0">
                <a:latin typeface="Arial" pitchFamily="34" charset="0"/>
                <a:cs typeface="Arial" pitchFamily="34" charset="0"/>
              </a:rPr>
              <a:t>стАЛІСТЬ</a:t>
            </a:r>
            <a:r>
              <a:rPr lang="uk-UA" sz="1800" b="1" dirty="0" smtClean="0">
                <a:latin typeface="Arial" pitchFamily="34" charset="0"/>
                <a:cs typeface="Arial" pitchFamily="34" charset="0"/>
              </a:rPr>
              <a:t> як передумова європейської екологічної політики та </a:t>
            </a:r>
            <a:r>
              <a:rPr lang="uk-UA" sz="1800" b="1" dirty="0" err="1" smtClean="0">
                <a:latin typeface="Arial" pitchFamily="34" charset="0"/>
                <a:cs typeface="Arial" pitchFamily="34" charset="0"/>
              </a:rPr>
              <a:t>найкращІ</a:t>
            </a:r>
            <a:r>
              <a:rPr lang="uk-UA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800" b="1" dirty="0" err="1" smtClean="0">
                <a:latin typeface="Arial" pitchFamily="34" charset="0"/>
                <a:cs typeface="Arial" pitchFamily="34" charset="0"/>
              </a:rPr>
              <a:t>практикИ</a:t>
            </a:r>
            <a:r>
              <a:rPr lang="uk-UA" sz="1800" b="1" dirty="0" smtClean="0">
                <a:latin typeface="Arial" pitchFamily="34" charset="0"/>
                <a:cs typeface="Arial" pitchFamily="34" charset="0"/>
              </a:rPr>
              <a:t> у сфері моніторингу водних ресурсів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21600" y="5452533"/>
            <a:ext cx="4352924" cy="1405467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73300" cy="5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6375400" y="5568434"/>
            <a:ext cx="43561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This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project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has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been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funded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with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support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from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European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Commission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This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publication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reflects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views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only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of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author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and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Commission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cannot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held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responsible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for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any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use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which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may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made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of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information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contained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therein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uk-UA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ЧНУ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06000" y="0"/>
            <a:ext cx="889000" cy="812800"/>
          </a:xfrm>
          <a:prstGeom prst="rect">
            <a:avLst/>
          </a:prstGeom>
        </p:spPr>
      </p:pic>
      <p:pic>
        <p:nvPicPr>
          <p:cNvPr id="7" name="Рисунок 6" descr="images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96600" y="1"/>
            <a:ext cx="1295400" cy="571499"/>
          </a:xfrm>
          <a:prstGeom prst="rect">
            <a:avLst/>
          </a:prstGeom>
        </p:spPr>
      </p:pic>
      <p:pic>
        <p:nvPicPr>
          <p:cNvPr id="8" name="Рисунок 7" descr="C:\Users\дима\Desktop\ecf37b9ee2f9f30add4846f9d8b9615d_X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94700" y="0"/>
            <a:ext cx="13970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дима\Desktop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305193">
            <a:off x="1814060" y="459614"/>
            <a:ext cx="5858376" cy="373076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41300" y="5753100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tabLst>
                <a:tab pos="2317750" algn="l"/>
                <a:tab pos="3397250" algn="l"/>
                <a:tab pos="5075238" algn="l"/>
                <a:tab pos="5975350" algn="l"/>
                <a:tab pos="6843713" algn="l"/>
              </a:tabLst>
            </a:pPr>
            <a:r>
              <a:rPr lang="en-US" sz="1200" b="1" dirty="0" smtClean="0">
                <a:latin typeface="Arial" charset="0"/>
                <a:ea typeface="Arial Unicode MS" pitchFamily="34" charset="-128"/>
                <a:cs typeface="Arial" charset="0"/>
              </a:rPr>
              <a:t>Contacts:</a:t>
            </a:r>
            <a:endParaRPr lang="ru-RU" sz="1200" dirty="0" smtClean="0">
              <a:latin typeface="Arial" charset="0"/>
              <a:ea typeface="Arial Unicode MS" pitchFamily="34" charset="-128"/>
              <a:cs typeface="Arial" charset="0"/>
            </a:endParaRPr>
          </a:p>
          <a:p>
            <a:pPr eaLnBrk="0" hangingPunct="0">
              <a:tabLst>
                <a:tab pos="2317750" algn="l"/>
                <a:tab pos="3397250" algn="l"/>
                <a:tab pos="5075238" algn="l"/>
                <a:tab pos="5975350" algn="l"/>
                <a:tab pos="6843713" algn="l"/>
              </a:tabLst>
            </a:pPr>
            <a:r>
              <a:rPr lang="en-US" sz="1200" b="1" dirty="0" smtClean="0">
                <a:latin typeface="Arial" charset="0"/>
                <a:ea typeface="Arial Unicode MS" pitchFamily="34" charset="-128"/>
                <a:cs typeface="Arial" charset="0"/>
              </a:rPr>
              <a:t>Coordinator: </a:t>
            </a:r>
            <a:r>
              <a:rPr lang="en-US" sz="1200" b="1" dirty="0" err="1" smtClean="0">
                <a:latin typeface="Arial" charset="0"/>
                <a:ea typeface="Arial Unicode MS" pitchFamily="34" charset="-128"/>
                <a:cs typeface="Arial" charset="0"/>
              </a:rPr>
              <a:t>prof</a:t>
            </a:r>
            <a:r>
              <a:rPr lang="en-US" sz="1200" b="1" dirty="0" smtClean="0">
                <a:latin typeface="Arial" charset="0"/>
                <a:ea typeface="Arial Unicode MS" pitchFamily="34" charset="-128"/>
                <a:cs typeface="Arial" charset="0"/>
              </a:rPr>
              <a:t>. </a:t>
            </a:r>
            <a:r>
              <a:rPr lang="en-US" sz="1200" b="1" dirty="0" err="1" smtClean="0">
                <a:latin typeface="Arial" charset="0"/>
                <a:ea typeface="Arial Unicode MS" pitchFamily="34" charset="-128"/>
                <a:cs typeface="Arial" charset="0"/>
              </a:rPr>
              <a:t>Olena</a:t>
            </a:r>
            <a:r>
              <a:rPr lang="en-US" sz="1200" b="1" dirty="0" smtClean="0">
                <a:latin typeface="Arial" charset="0"/>
                <a:ea typeface="Arial Unicode MS" pitchFamily="34" charset="-128"/>
                <a:cs typeface="Arial" charset="0"/>
              </a:rPr>
              <a:t> </a:t>
            </a:r>
            <a:r>
              <a:rPr lang="en-US" sz="1200" b="1" dirty="0" err="1" smtClean="0">
                <a:latin typeface="Arial" charset="0"/>
                <a:ea typeface="Arial Unicode MS" pitchFamily="34" charset="-128"/>
                <a:cs typeface="Arial" charset="0"/>
              </a:rPr>
              <a:t>Mitryasova</a:t>
            </a:r>
            <a:endParaRPr lang="ru-RU" sz="1200" dirty="0" smtClean="0">
              <a:latin typeface="Arial" charset="0"/>
              <a:ea typeface="Arial Unicode MS" pitchFamily="34" charset="-128"/>
              <a:cs typeface="Arial" charset="0"/>
            </a:endParaRPr>
          </a:p>
          <a:p>
            <a:pPr eaLnBrk="0" hangingPunct="0">
              <a:tabLst>
                <a:tab pos="2317750" algn="l"/>
                <a:tab pos="3397250" algn="l"/>
                <a:tab pos="5075238" algn="l"/>
                <a:tab pos="5975350" algn="l"/>
                <a:tab pos="6843713" algn="l"/>
              </a:tabLst>
            </a:pPr>
            <a:r>
              <a:rPr lang="en-US" sz="1200" b="1" dirty="0" smtClean="0">
                <a:latin typeface="Arial" charset="0"/>
                <a:ea typeface="Arial Unicode MS" pitchFamily="34" charset="-128"/>
                <a:cs typeface="Arial" charset="0"/>
              </a:rPr>
              <a:t>e-mail: </a:t>
            </a:r>
            <a:r>
              <a:rPr lang="en-US" sz="1200" b="1" dirty="0" smtClean="0">
                <a:latin typeface="Arial" charset="0"/>
                <a:ea typeface="Arial Unicode MS" pitchFamily="34" charset="-128"/>
                <a:cs typeface="Arial" charset="0"/>
                <a:hlinkClick r:id="rId7"/>
              </a:rPr>
              <a:t>eco-terra@ukr.net</a:t>
            </a:r>
            <a:r>
              <a:rPr lang="en-US" sz="1200" b="1" dirty="0" smtClean="0">
                <a:latin typeface="Arial" charset="0"/>
                <a:ea typeface="Arial Unicode MS" pitchFamily="34" charset="-128"/>
                <a:cs typeface="Arial" charset="0"/>
              </a:rPr>
              <a:t>;</a:t>
            </a:r>
            <a:endParaRPr lang="ru-RU" sz="1200" dirty="0" smtClean="0">
              <a:latin typeface="Arial" charset="0"/>
              <a:ea typeface="Arial Unicode MS" pitchFamily="34" charset="-128"/>
              <a:cs typeface="Arial" charset="0"/>
            </a:endParaRPr>
          </a:p>
          <a:p>
            <a:pPr eaLnBrk="0" hangingPunct="0">
              <a:tabLst>
                <a:tab pos="2317750" algn="l"/>
                <a:tab pos="3397250" algn="l"/>
                <a:tab pos="5075238" algn="l"/>
                <a:tab pos="5975350" algn="l"/>
                <a:tab pos="6843713" algn="l"/>
              </a:tabLst>
            </a:pPr>
            <a:r>
              <a:rPr lang="en-US" sz="1200" b="1" dirty="0" smtClean="0">
                <a:latin typeface="Arial" charset="0"/>
                <a:ea typeface="Arial Unicode MS" pitchFamily="34" charset="-128"/>
                <a:cs typeface="Arial" charset="0"/>
              </a:rPr>
              <a:t>phone: +380952880479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3200" y="4749800"/>
            <a:ext cx="4457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/>
              <a:t>597938-EPP-1-2018-1-UA-EPPJMO-MODULE</a:t>
            </a:r>
            <a:endParaRPr lang="ru-RU" sz="1200" dirty="0" smtClean="0"/>
          </a:p>
          <a:p>
            <a:pPr>
              <a:defRPr/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MODULE: «The Best European Practices for the «Water Security» Platform to Achieve the Goals of Sustainable Development»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Terms of the Project: </a:t>
            </a: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01.09.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2018–</a:t>
            </a: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31.08.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2021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349915" y="5989604"/>
            <a:ext cx="601447" cy="8285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ru-RU" sz="3200" b="1" dirty="0" smtClean="0">
                <a:solidFill>
                  <a:srgbClr val="FFFF00"/>
                </a:solidFill>
              </a:rPr>
              <a:t>56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400474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1600" y="1891431"/>
            <a:ext cx="10350499" cy="19916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Вода в цифрах і фактах!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3114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дима\Desktop\question_mark_PNG1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0601">
            <a:off x="9710812" y="423589"/>
            <a:ext cx="1403350" cy="17272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525571" y="6055773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6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322515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98600" y="990600"/>
            <a:ext cx="10195416" cy="480060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sz="3200" b="1" u="sng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ru-RU" sz="12800" b="1" dirty="0" smtClean="0"/>
          </a:p>
          <a:p>
            <a:pPr marL="0" indent="0">
              <a:buNone/>
            </a:pPr>
            <a:r>
              <a:rPr lang="ru-RU" sz="12800" b="1" dirty="0" err="1" smtClean="0"/>
              <a:t>Нині</a:t>
            </a:r>
            <a:r>
              <a:rPr lang="ru-RU" sz="12800" b="1" dirty="0" smtClean="0"/>
              <a:t> доступу до </a:t>
            </a:r>
            <a:r>
              <a:rPr lang="ru-RU" sz="12800" b="1" dirty="0" err="1" smtClean="0"/>
              <a:t>чистої</a:t>
            </a:r>
            <a:r>
              <a:rPr lang="ru-RU" sz="12800" b="1" dirty="0" smtClean="0"/>
              <a:t> води </a:t>
            </a:r>
            <a:r>
              <a:rPr lang="ru-RU" sz="12800" b="1" dirty="0" err="1" smtClean="0"/>
              <a:t>позбавлено</a:t>
            </a:r>
            <a:r>
              <a:rPr lang="ru-RU" sz="12800" b="1" dirty="0" smtClean="0"/>
              <a:t> </a:t>
            </a:r>
            <a:r>
              <a:rPr lang="ru-RU" sz="12800" b="1" dirty="0" smtClean="0">
                <a:solidFill>
                  <a:srgbClr val="FFFF00"/>
                </a:solidFill>
              </a:rPr>
              <a:t>783 </a:t>
            </a:r>
            <a:r>
              <a:rPr lang="ru-RU" sz="12800" b="1" dirty="0" err="1" smtClean="0">
                <a:solidFill>
                  <a:srgbClr val="FFFF00"/>
                </a:solidFill>
              </a:rPr>
              <a:t>мільйона</a:t>
            </a:r>
            <a:r>
              <a:rPr lang="ru-RU" sz="12800" b="1" dirty="0" smtClean="0">
                <a:solidFill>
                  <a:srgbClr val="FFFF00"/>
                </a:solidFill>
              </a:rPr>
              <a:t> </a:t>
            </a:r>
            <a:r>
              <a:rPr lang="ru-RU" sz="12800" b="1" dirty="0" err="1" smtClean="0"/>
              <a:t>мешканців</a:t>
            </a:r>
            <a:r>
              <a:rPr lang="ru-RU" sz="12800" b="1" dirty="0" smtClean="0"/>
              <a:t> </a:t>
            </a:r>
            <a:r>
              <a:rPr lang="ru-RU" sz="12800" b="1" dirty="0" err="1" smtClean="0"/>
              <a:t>планети</a:t>
            </a:r>
            <a:r>
              <a:rPr lang="ru-RU" sz="12800" b="1" dirty="0" smtClean="0"/>
              <a:t>.</a:t>
            </a:r>
            <a:r>
              <a:rPr lang="ru-RU" sz="12800" b="1" dirty="0" smtClean="0">
                <a:solidFill>
                  <a:srgbClr val="FF0000"/>
                </a:solidFill>
              </a:rPr>
              <a:t> </a:t>
            </a:r>
            <a:r>
              <a:rPr lang="ru-RU" sz="12800" b="1" dirty="0" err="1" smtClean="0"/>
              <a:t>Більше</a:t>
            </a:r>
            <a:r>
              <a:rPr lang="ru-RU" sz="12800" b="1" dirty="0" smtClean="0">
                <a:solidFill>
                  <a:srgbClr val="FF0000"/>
                </a:solidFill>
              </a:rPr>
              <a:t> </a:t>
            </a:r>
            <a:r>
              <a:rPr lang="ru-RU" sz="12800" b="1" dirty="0" smtClean="0">
                <a:solidFill>
                  <a:srgbClr val="FFFF00"/>
                </a:solidFill>
              </a:rPr>
              <a:t>1,7 </a:t>
            </a:r>
            <a:r>
              <a:rPr lang="ru-RU" sz="12800" b="1" dirty="0" err="1" smtClean="0">
                <a:solidFill>
                  <a:srgbClr val="FFFF00"/>
                </a:solidFill>
              </a:rPr>
              <a:t>мільярда</a:t>
            </a:r>
            <a:r>
              <a:rPr lang="ru-RU" sz="12800" b="1" dirty="0" smtClean="0">
                <a:solidFill>
                  <a:srgbClr val="FFFF00"/>
                </a:solidFill>
              </a:rPr>
              <a:t> </a:t>
            </a:r>
            <a:r>
              <a:rPr lang="ru-RU" sz="12800" b="1" dirty="0" smtClean="0"/>
              <a:t>людей, </a:t>
            </a:r>
            <a:r>
              <a:rPr lang="ru-RU" sz="12800" b="1" dirty="0" err="1" smtClean="0"/>
              <a:t>які</a:t>
            </a:r>
            <a:r>
              <a:rPr lang="ru-RU" sz="12800" b="1" dirty="0" smtClean="0"/>
              <a:t> </a:t>
            </a:r>
            <a:r>
              <a:rPr lang="ru-RU" sz="12800" b="1" dirty="0" err="1" smtClean="0"/>
              <a:t>проживають</a:t>
            </a:r>
            <a:r>
              <a:rPr lang="ru-RU" sz="12800" b="1" dirty="0" smtClean="0"/>
              <a:t> на </a:t>
            </a:r>
            <a:r>
              <a:rPr lang="ru-RU" sz="12800" b="1" dirty="0" err="1" smtClean="0"/>
              <a:t>території</a:t>
            </a:r>
            <a:r>
              <a:rPr lang="ru-RU" sz="12800" b="1" dirty="0" smtClean="0"/>
              <a:t> </a:t>
            </a:r>
            <a:r>
              <a:rPr lang="ru-RU" sz="12800" b="1" dirty="0" err="1" smtClean="0"/>
              <a:t>річкових</a:t>
            </a:r>
            <a:r>
              <a:rPr lang="ru-RU" sz="12800" b="1" dirty="0" smtClean="0"/>
              <a:t> </a:t>
            </a:r>
            <a:r>
              <a:rPr lang="ru-RU" sz="12800" b="1" dirty="0" err="1" smtClean="0"/>
              <a:t>басейнів</a:t>
            </a:r>
            <a:r>
              <a:rPr lang="ru-RU" sz="12800" b="1" dirty="0" smtClean="0"/>
              <a:t>, </a:t>
            </a:r>
            <a:r>
              <a:rPr lang="ru-RU" sz="12800" b="1" dirty="0" err="1" smtClean="0"/>
              <a:t>потребують</a:t>
            </a:r>
            <a:r>
              <a:rPr lang="ru-RU" sz="12800" b="1" dirty="0" smtClean="0"/>
              <a:t> </a:t>
            </a:r>
            <a:r>
              <a:rPr lang="ru-RU" sz="12800" b="1" dirty="0" err="1" smtClean="0"/>
              <a:t>додаткових</a:t>
            </a:r>
            <a:r>
              <a:rPr lang="ru-RU" sz="12800" b="1" dirty="0" smtClean="0"/>
              <a:t> </a:t>
            </a:r>
            <a:r>
              <a:rPr lang="ru-RU" sz="12800" b="1" dirty="0" err="1" smtClean="0"/>
              <a:t>джерел</a:t>
            </a:r>
            <a:r>
              <a:rPr lang="ru-RU" sz="12800" b="1" dirty="0" smtClean="0"/>
              <a:t> </a:t>
            </a:r>
            <a:r>
              <a:rPr lang="ru-RU" sz="12800" b="1" dirty="0" err="1" smtClean="0"/>
              <a:t>прісної</a:t>
            </a:r>
            <a:r>
              <a:rPr lang="ru-RU" sz="12800" b="1" dirty="0" smtClean="0"/>
              <a:t> води. </a:t>
            </a:r>
          </a:p>
          <a:p>
            <a:pPr marL="0" indent="0">
              <a:buNone/>
            </a:pPr>
            <a:r>
              <a:rPr lang="ru-RU" sz="12800" b="1" dirty="0" err="1" smtClean="0"/>
              <a:t>Дефіцит</a:t>
            </a:r>
            <a:r>
              <a:rPr lang="ru-RU" sz="12800" b="1" dirty="0" smtClean="0"/>
              <a:t> води </a:t>
            </a:r>
            <a:r>
              <a:rPr lang="ru-RU" sz="12800" b="1" dirty="0" err="1" smtClean="0"/>
              <a:t>складає</a:t>
            </a:r>
            <a:r>
              <a:rPr lang="ru-RU" sz="12800" b="1" dirty="0" smtClean="0"/>
              <a:t> </a:t>
            </a:r>
            <a:r>
              <a:rPr lang="ru-RU" sz="12800" b="1" dirty="0" err="1" smtClean="0"/>
              <a:t>більше</a:t>
            </a:r>
            <a:r>
              <a:rPr lang="ru-RU" sz="12800" b="1" dirty="0" smtClean="0"/>
              <a:t> </a:t>
            </a:r>
            <a:r>
              <a:rPr lang="ru-RU" sz="12800" b="1" dirty="0" smtClean="0">
                <a:solidFill>
                  <a:srgbClr val="FFFF00"/>
                </a:solidFill>
              </a:rPr>
              <a:t>40%</a:t>
            </a:r>
            <a:r>
              <a:rPr lang="ru-RU" sz="12800" b="1" dirty="0" smtClean="0"/>
              <a:t> </a:t>
            </a:r>
            <a:r>
              <a:rPr lang="ru-RU" sz="12800" b="1" dirty="0" err="1" smtClean="0"/>
              <a:t>світового</a:t>
            </a:r>
            <a:r>
              <a:rPr lang="ru-RU" sz="12800" b="1" dirty="0" smtClean="0"/>
              <a:t> </a:t>
            </a:r>
            <a:r>
              <a:rPr lang="ru-RU" sz="12800" b="1" dirty="0" err="1" smtClean="0"/>
              <a:t>населення</a:t>
            </a:r>
            <a:r>
              <a:rPr lang="ru-RU" sz="12800" b="1" dirty="0" smtClean="0"/>
              <a:t>! </a:t>
            </a:r>
            <a:r>
              <a:rPr lang="ru-RU" sz="12800" b="1" dirty="0" err="1" smtClean="0"/>
              <a:t>Ця</a:t>
            </a:r>
            <a:r>
              <a:rPr lang="ru-RU" sz="12800" b="1" dirty="0" smtClean="0"/>
              <a:t> цифра </a:t>
            </a:r>
            <a:r>
              <a:rPr lang="ru-RU" sz="12800" b="1" dirty="0" err="1" smtClean="0"/>
              <a:t>має</a:t>
            </a:r>
            <a:r>
              <a:rPr lang="ru-RU" sz="12800" b="1" dirty="0" smtClean="0"/>
              <a:t> </a:t>
            </a:r>
            <a:r>
              <a:rPr lang="ru-RU" sz="12800" b="1" dirty="0" err="1" smtClean="0"/>
              <a:t>тенденцію</a:t>
            </a:r>
            <a:r>
              <a:rPr lang="ru-RU" sz="12800" b="1" dirty="0" smtClean="0"/>
              <a:t> до </a:t>
            </a:r>
            <a:r>
              <a:rPr lang="ru-RU" sz="12800" b="1" dirty="0" err="1" smtClean="0"/>
              <a:t>збільшення</a:t>
            </a:r>
            <a:r>
              <a:rPr lang="ru-RU" sz="12800" b="1" dirty="0" smtClean="0"/>
              <a:t>!</a:t>
            </a:r>
            <a:endParaRPr lang="ru-RU" sz="128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uk-UA" sz="12800" dirty="0" smtClean="0">
                <a:latin typeface="Arial" pitchFamily="34" charset="0"/>
                <a:cs typeface="Arial" pitchFamily="34" charset="0"/>
              </a:rPr>
              <a:t>Наприклад, Індія може опинитись без води </a:t>
            </a:r>
          </a:p>
          <a:p>
            <a:pPr marL="0" indent="0">
              <a:buNone/>
            </a:pPr>
            <a:r>
              <a:rPr lang="uk-UA" sz="12800" dirty="0" smtClean="0">
                <a:latin typeface="Arial" pitchFamily="34" charset="0"/>
                <a:cs typeface="Arial" pitchFamily="34" charset="0"/>
              </a:rPr>
              <a:t>за 20 років!</a:t>
            </a:r>
            <a:endParaRPr lang="uk-UA" sz="12800" dirty="0" smtClean="0">
              <a:hlinkClick r:id="rId2"/>
            </a:endParaRPr>
          </a:p>
          <a:p>
            <a:pPr>
              <a:buNone/>
            </a:pPr>
            <a:r>
              <a:rPr lang="en-US" sz="11200" dirty="0" smtClean="0">
                <a:hlinkClick r:id="rId2"/>
              </a:rPr>
              <a:t>http://ipress.ua/news/indiya_opynytsya_bez_vody_vzhe_za_20_rokiv_8397.html</a:t>
            </a:r>
            <a:endParaRPr lang="uk-UA" sz="11200" dirty="0" smtClean="0"/>
          </a:p>
          <a:p>
            <a:endParaRPr lang="uk-UA" sz="3200" dirty="0" smtClean="0"/>
          </a:p>
          <a:p>
            <a:endParaRPr lang="uk-UA" dirty="0"/>
          </a:p>
          <a:p>
            <a:endParaRPr lang="uk-UA" dirty="0" smtClean="0"/>
          </a:p>
          <a:p>
            <a:r>
              <a:rPr lang="uk-UA" dirty="0" smtClean="0"/>
              <a:t> </a:t>
            </a:r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r>
              <a:rPr lang="ru-RU" b="1" dirty="0">
                <a:solidFill>
                  <a:srgbClr val="FFFF00"/>
                </a:solidFill>
              </a:rPr>
              <a:t>1</a:t>
            </a:r>
            <a:endParaRPr lang="uk-UA" dirty="0"/>
          </a:p>
          <a:p>
            <a:endParaRPr lang="uk-UA" dirty="0"/>
          </a:p>
          <a:p>
            <a:r>
              <a:rPr lang="ru-RU" b="1" dirty="0">
                <a:solidFill>
                  <a:srgbClr val="FFFF00"/>
                </a:solidFill>
              </a:rPr>
              <a:t>1</a:t>
            </a:r>
            <a:endParaRPr lang="uk-UA" dirty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1026" name="Picture 2" descr="C:\Users\Valeriy\Desktop\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5181600"/>
            <a:ext cx="2430064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Marat\Desktop\eu_flag_co_funded_pos_[rgb]_right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22500" cy="5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дима\Desktop\000_del61317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13142">
            <a:off x="-202369" y="4977992"/>
            <a:ext cx="3236209" cy="198552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657200" y="6156507"/>
            <a:ext cx="313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7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75886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92500" y="1333500"/>
            <a:ext cx="8407400" cy="4051299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4" name="Рисунок 3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197100" cy="6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333500" y="1066800"/>
            <a:ext cx="1041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До </a:t>
            </a:r>
            <a:r>
              <a:rPr lang="ru-RU" sz="3200" b="1" dirty="0" err="1" smtClean="0"/>
              <a:t>середини</a:t>
            </a:r>
            <a:r>
              <a:rPr lang="ru-RU" sz="3200" b="1" dirty="0" smtClean="0"/>
              <a:t> XXI ст. </a:t>
            </a:r>
            <a:r>
              <a:rPr lang="ru-RU" sz="3200" b="1" dirty="0" err="1" smtClean="0"/>
              <a:t>питної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чистої</a:t>
            </a:r>
            <a:r>
              <a:rPr lang="ru-RU" sz="3200" b="1" dirty="0" smtClean="0"/>
              <a:t> води </a:t>
            </a:r>
            <a:r>
              <a:rPr lang="ru-RU" sz="3200" b="1" dirty="0" err="1" smtClean="0"/>
              <a:t>бракуватиме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близько</a:t>
            </a:r>
            <a:r>
              <a:rPr lang="ru-RU" sz="3200" b="1" dirty="0" smtClean="0"/>
              <a:t>  </a:t>
            </a:r>
            <a:r>
              <a:rPr lang="ru-RU" sz="3200" b="1" dirty="0" smtClean="0">
                <a:solidFill>
                  <a:srgbClr val="FFFF00"/>
                </a:solidFill>
              </a:rPr>
              <a:t>7 млрд. </a:t>
            </a:r>
            <a:r>
              <a:rPr lang="ru-RU" sz="3200" b="1" dirty="0" err="1" smtClean="0">
                <a:solidFill>
                  <a:srgbClr val="FFFF00"/>
                </a:solidFill>
              </a:rPr>
              <a:t>осіб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Велика </a:t>
            </a:r>
            <a:r>
              <a:rPr lang="ru-RU" sz="3200" b="1" dirty="0" err="1" smtClean="0"/>
              <a:t>ймовірність</a:t>
            </a:r>
            <a:r>
              <a:rPr lang="ru-RU" sz="3200" b="1" dirty="0" smtClean="0"/>
              <a:t> того, </a:t>
            </a:r>
            <a:r>
              <a:rPr lang="ru-RU" sz="3200" b="1" dirty="0" err="1" smtClean="0"/>
              <a:t>що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війни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будуть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спалахувати</a:t>
            </a:r>
            <a:r>
              <a:rPr lang="ru-RU" sz="3200" b="1" dirty="0" smtClean="0"/>
              <a:t> </a:t>
            </a:r>
          </a:p>
          <a:p>
            <a:r>
              <a:rPr lang="ru-RU" sz="3200" b="1" dirty="0" smtClean="0"/>
              <a:t>не за право </a:t>
            </a:r>
            <a:r>
              <a:rPr lang="ru-RU" sz="3200" b="1" dirty="0" err="1" smtClean="0"/>
              <a:t>контролювати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нафту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або</a:t>
            </a:r>
            <a:r>
              <a:rPr lang="ru-RU" sz="3200" b="1" dirty="0" smtClean="0"/>
              <a:t> газ, </a:t>
            </a:r>
          </a:p>
          <a:p>
            <a:r>
              <a:rPr lang="ru-RU" sz="3200" b="1" dirty="0" smtClean="0"/>
              <a:t>а, </a:t>
            </a:r>
            <a:r>
              <a:rPr lang="ru-RU" sz="3200" b="1" dirty="0" err="1" smtClean="0"/>
              <a:t>насамперед</a:t>
            </a:r>
            <a:r>
              <a:rPr lang="ru-RU" sz="3200" b="1" smtClean="0"/>
              <a:t>, </a:t>
            </a:r>
            <a:r>
              <a:rPr lang="ru-RU" sz="3200" b="1" smtClean="0"/>
              <a:t>за </a:t>
            </a:r>
            <a:r>
              <a:rPr lang="ru-RU" sz="3200" b="1" dirty="0" err="1" smtClean="0">
                <a:solidFill>
                  <a:srgbClr val="FFFF00"/>
                </a:solidFill>
              </a:rPr>
              <a:t>прісну</a:t>
            </a:r>
            <a:r>
              <a:rPr lang="ru-RU" sz="3200" b="1" dirty="0" smtClean="0">
                <a:solidFill>
                  <a:srgbClr val="FFFF00"/>
                </a:solidFill>
              </a:rPr>
              <a:t> воду</a:t>
            </a:r>
            <a:r>
              <a:rPr lang="ru-RU" sz="3200" b="1" dirty="0" smtClean="0"/>
              <a:t>!</a:t>
            </a:r>
            <a:endParaRPr lang="ru-RU" sz="3200" b="1" dirty="0"/>
          </a:p>
        </p:txBody>
      </p:sp>
      <p:pic>
        <p:nvPicPr>
          <p:cNvPr id="2051" name="Picture 3" descr="C:\Users\дима\Desktop\2333_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49701"/>
            <a:ext cx="4178300" cy="29083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657200" y="6156507"/>
            <a:ext cx="313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8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47294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549900" y="1384300"/>
            <a:ext cx="6642100" cy="45339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-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Marat\Desktop\eu_flag_co_funded_pos_[rgb]_righ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35200" cy="6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1282700" y="673101"/>
            <a:ext cx="10591800" cy="33400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/>
              <a:t>   </a:t>
            </a:r>
            <a:r>
              <a:rPr lang="ru-RU" sz="3200" b="1" dirty="0" err="1" smtClean="0"/>
              <a:t>Наступних</a:t>
            </a:r>
            <a:r>
              <a:rPr lang="ru-RU" sz="3200" b="1" dirty="0" smtClean="0"/>
              <a:t> 20 </a:t>
            </a:r>
            <a:r>
              <a:rPr lang="ru-RU" sz="3200" b="1" dirty="0" err="1" smtClean="0"/>
              <a:t>років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споживання</a:t>
            </a:r>
            <a:r>
              <a:rPr lang="ru-RU" sz="3200" b="1" dirty="0" smtClean="0"/>
              <a:t> води на душу </a:t>
            </a:r>
            <a:r>
              <a:rPr lang="ru-RU" sz="3200" b="1" dirty="0" err="1" smtClean="0"/>
              <a:t>населення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скоротиться</a:t>
            </a:r>
            <a:r>
              <a:rPr lang="ru-RU" sz="3200" b="1" dirty="0" smtClean="0"/>
              <a:t> на </a:t>
            </a:r>
            <a:r>
              <a:rPr lang="ru-RU" sz="3200" b="1" dirty="0" err="1" smtClean="0"/>
              <a:t>третину</a:t>
            </a:r>
            <a:r>
              <a:rPr lang="ru-RU" sz="3200" b="1" dirty="0" smtClean="0"/>
              <a:t>. </a:t>
            </a:r>
          </a:p>
          <a:p>
            <a:pPr>
              <a:buNone/>
            </a:pPr>
            <a:r>
              <a:rPr lang="ru-RU" sz="3200" b="1" dirty="0" smtClean="0"/>
              <a:t>   </a:t>
            </a:r>
            <a:r>
              <a:rPr lang="ru-RU" sz="3200" b="1" dirty="0" err="1" smtClean="0"/>
              <a:t>Найближчим</a:t>
            </a:r>
            <a:r>
              <a:rPr lang="ru-RU" sz="3200" b="1" dirty="0" smtClean="0"/>
              <a:t> часом планету </a:t>
            </a:r>
            <a:r>
              <a:rPr lang="ru-RU" sz="3200" b="1" dirty="0" err="1" smtClean="0"/>
              <a:t>може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спіткати</a:t>
            </a:r>
            <a:r>
              <a:rPr lang="ru-RU" sz="3200" b="1" dirty="0" smtClean="0"/>
              <a:t> </a:t>
            </a:r>
          </a:p>
          <a:p>
            <a:pPr>
              <a:buNone/>
            </a:pPr>
            <a:r>
              <a:rPr lang="ru-RU" sz="3200" b="1" dirty="0" smtClean="0"/>
              <a:t>   глобальна катастрофа – </a:t>
            </a:r>
            <a:r>
              <a:rPr lang="ru-RU" sz="3200" b="1" u="sng" dirty="0" err="1" smtClean="0">
                <a:solidFill>
                  <a:srgbClr val="FFFF00"/>
                </a:solidFill>
              </a:rPr>
              <a:t>нестача</a:t>
            </a:r>
            <a:r>
              <a:rPr lang="ru-RU" sz="3200" b="1" u="sng" dirty="0" smtClean="0">
                <a:solidFill>
                  <a:srgbClr val="FFFF00"/>
                </a:solidFill>
              </a:rPr>
              <a:t> </a:t>
            </a:r>
            <a:r>
              <a:rPr lang="ru-RU" sz="3200" b="1" u="sng" dirty="0" err="1" smtClean="0">
                <a:solidFill>
                  <a:srgbClr val="FFFF00"/>
                </a:solidFill>
              </a:rPr>
              <a:t>чистої</a:t>
            </a:r>
            <a:r>
              <a:rPr lang="ru-RU" sz="3200" b="1" u="sng" dirty="0" smtClean="0">
                <a:solidFill>
                  <a:srgbClr val="FFFF00"/>
                </a:solidFill>
              </a:rPr>
              <a:t> </a:t>
            </a:r>
            <a:r>
              <a:rPr lang="ru-RU" sz="3200" b="1" u="sng" dirty="0" err="1" smtClean="0">
                <a:solidFill>
                  <a:srgbClr val="FFFF00"/>
                </a:solidFill>
              </a:rPr>
              <a:t>прісної</a:t>
            </a:r>
            <a:r>
              <a:rPr lang="ru-RU" sz="3200" b="1" u="sng" dirty="0" smtClean="0">
                <a:solidFill>
                  <a:srgbClr val="FFFF00"/>
                </a:solidFill>
              </a:rPr>
              <a:t> води</a:t>
            </a:r>
            <a:r>
              <a:rPr lang="ru-RU" sz="3200" b="1" dirty="0" smtClean="0">
                <a:solidFill>
                  <a:srgbClr val="FFFF00"/>
                </a:solidFill>
              </a:rPr>
              <a:t>!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дима\Desktop\1521494452_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3645916"/>
            <a:ext cx="4597400" cy="303428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572814" y="6260067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9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39232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Небесная</Template>
  <TotalTime>2421</TotalTime>
  <Words>2345</Words>
  <Application>Microsoft Office PowerPoint</Application>
  <PresentationFormat>Произвольный</PresentationFormat>
  <Paragraphs>881</Paragraphs>
  <Slides>56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Небеса</vt:lpstr>
      <vt:lpstr>Вода: екологічна стАЛІСТЬ як передумова європейської екологічної політики та  найкращІ практикИ у сфері моніторингу водних ресурсів</vt:lpstr>
      <vt:lpstr>Слайд 2</vt:lpstr>
      <vt:lpstr>Слайд 3</vt:lpstr>
      <vt:lpstr>Слайд 4</vt:lpstr>
      <vt:lpstr>? Про що ви дізнаєтесь у цій лекції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Графік виконання заходів Директиви в Україні</vt:lpstr>
      <vt:lpstr>Види державного Моніторингу  поверхневих та підземних вод: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The map shows the location of the water quality  monitoring stations by EA member countries</vt:lpstr>
      <vt:lpstr>WATER MONITORIND IN THE Czech Republic</vt:lpstr>
      <vt:lpstr>Басейновий принцип управління водними ресурсами стирає кордони між країнами ЄС</vt:lpstr>
      <vt:lpstr>Слайд 50</vt:lpstr>
      <vt:lpstr>WATER MONITORIND IN THE Germany*</vt:lpstr>
      <vt:lpstr>Моніторингові дані поверхневих вод Німеччини*</vt:lpstr>
      <vt:lpstr>Висновки</vt:lpstr>
      <vt:lpstr>Питання для самоконтролю</vt:lpstr>
      <vt:lpstr>Список використаних джерел</vt:lpstr>
      <vt:lpstr>Вода: екологічна стАЛІСТЬ як передумова європейської екологічної політики та найкращІ практикИ у сфері моніторингу водних ресурсів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Міський водний сервіс: практика в європейських країнах</dc:title>
  <dc:creator>Андрей Усик</dc:creator>
  <cp:lastModifiedBy>дима</cp:lastModifiedBy>
  <cp:revision>323</cp:revision>
  <dcterms:created xsi:type="dcterms:W3CDTF">2018-11-14T20:38:58Z</dcterms:created>
  <dcterms:modified xsi:type="dcterms:W3CDTF">2019-02-13T06:29:39Z</dcterms:modified>
</cp:coreProperties>
</file>